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71" r:id="rId1"/>
  </p:sldMasterIdLst>
  <p:notesMasterIdLst>
    <p:notesMasterId r:id="rId38"/>
  </p:notesMasterIdLst>
  <p:handoutMasterIdLst>
    <p:handoutMasterId r:id="rId39"/>
  </p:handoutMasterIdLst>
  <p:sldIdLst>
    <p:sldId id="349" r:id="rId2"/>
    <p:sldId id="374" r:id="rId3"/>
    <p:sldId id="392" r:id="rId4"/>
    <p:sldId id="393" r:id="rId5"/>
    <p:sldId id="394" r:id="rId6"/>
    <p:sldId id="408" r:id="rId7"/>
    <p:sldId id="418" r:id="rId8"/>
    <p:sldId id="409" r:id="rId9"/>
    <p:sldId id="419" r:id="rId10"/>
    <p:sldId id="410" r:id="rId11"/>
    <p:sldId id="420" r:id="rId12"/>
    <p:sldId id="411" r:id="rId13"/>
    <p:sldId id="412" r:id="rId14"/>
    <p:sldId id="422" r:id="rId15"/>
    <p:sldId id="413" r:id="rId16"/>
    <p:sldId id="423" r:id="rId17"/>
    <p:sldId id="414" r:id="rId18"/>
    <p:sldId id="415" r:id="rId19"/>
    <p:sldId id="400" r:id="rId20"/>
    <p:sldId id="424" r:id="rId21"/>
    <p:sldId id="401" r:id="rId22"/>
    <p:sldId id="425" r:id="rId23"/>
    <p:sldId id="402" r:id="rId24"/>
    <p:sldId id="426" r:id="rId25"/>
    <p:sldId id="403" r:id="rId26"/>
    <p:sldId id="427" r:id="rId27"/>
    <p:sldId id="404" r:id="rId28"/>
    <p:sldId id="407" r:id="rId29"/>
    <p:sldId id="429" r:id="rId30"/>
    <p:sldId id="430" r:id="rId31"/>
    <p:sldId id="373" r:id="rId32"/>
    <p:sldId id="428" r:id="rId33"/>
    <p:sldId id="416" r:id="rId34"/>
    <p:sldId id="417" r:id="rId35"/>
    <p:sldId id="395" r:id="rId36"/>
    <p:sldId id="360" r:id="rId37"/>
  </p:sldIdLst>
  <p:sldSz cx="9144000" cy="6858000" type="screen4x3"/>
  <p:notesSz cx="6858000" cy="9144000"/>
  <p:embeddedFontLst>
    <p:embeddedFont>
      <p:font typeface="나눔 고딕" panose="020B0600000101010101" charset="-127"/>
      <p:regular r:id="rId40"/>
      <p:bold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나눔고딕" panose="020D0604000000000000" pitchFamily="50" charset="-127"/>
      <p:regular r:id="rId46"/>
      <p:bold r:id="rId47"/>
    </p:embeddedFont>
  </p:embeddedFontLst>
  <p:defaultTextStyle>
    <a:lvl1pPr marL="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207">
          <p15:clr>
            <a:srgbClr val="A4A3A4"/>
          </p15:clr>
        </p15:guide>
        <p15:guide id="2" orient="horz" pos="2713">
          <p15:clr>
            <a:srgbClr val="A4A3A4"/>
          </p15:clr>
        </p15:guide>
        <p15:guide id="3" orient="horz" pos="2647">
          <p15:clr>
            <a:srgbClr val="A4A3A4"/>
          </p15:clr>
        </p15:guide>
        <p15:guide id="4" orient="horz" pos="4166">
          <p15:clr>
            <a:srgbClr val="A4A3A4"/>
          </p15:clr>
        </p15:guide>
        <p15:guide id="5" pos="158">
          <p15:clr>
            <a:srgbClr val="A4A3A4"/>
          </p15:clr>
        </p15:guide>
        <p15:guide id="6" pos="1997">
          <p15:clr>
            <a:srgbClr val="A4A3A4"/>
          </p15:clr>
        </p15:guide>
        <p15:guide id="7" pos="3771">
          <p15:clr>
            <a:srgbClr val="A4A3A4"/>
          </p15:clr>
        </p15:guide>
        <p15:guide id="8" pos="3843">
          <p15:clr>
            <a:srgbClr val="A4A3A4"/>
          </p15:clr>
        </p15:guide>
        <p15:guide id="9" pos="5604">
          <p15:clr>
            <a:srgbClr val="A4A3A4"/>
          </p15:clr>
        </p15:guide>
        <p15:guide id="10" pos="19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727E"/>
    <a:srgbClr val="404C5E"/>
    <a:srgbClr val="7E858E"/>
    <a:srgbClr val="4C535C"/>
    <a:srgbClr val="FFE05B"/>
    <a:srgbClr val="7D62F0"/>
    <a:srgbClr val="FEEA54"/>
    <a:srgbClr val="663300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20" autoAdjust="0"/>
    <p:restoredTop sz="96327" autoAdjust="0"/>
  </p:normalViewPr>
  <p:slideViewPr>
    <p:cSldViewPr>
      <p:cViewPr varScale="1">
        <p:scale>
          <a:sx n="80" d="100"/>
          <a:sy n="80" d="100"/>
        </p:scale>
        <p:origin x="1946" y="41"/>
      </p:cViewPr>
      <p:guideLst>
        <p:guide orient="horz" pos="1207"/>
        <p:guide orient="horz" pos="2713"/>
        <p:guide orient="horz" pos="2647"/>
        <p:guide orient="horz" pos="4166"/>
        <p:guide pos="158"/>
        <p:guide pos="1997"/>
        <p:guide pos="3771"/>
        <p:guide pos="3843"/>
        <p:guide pos="5604"/>
        <p:guide pos="193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48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1">
              <a:defRPr lang="ko-KR" sz="1200"/>
            </a:lvl1pPr>
            <a:extLst/>
          </a:lstStyle>
          <a:p>
            <a:endParaRPr lang="ko-KR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1">
              <a:defRPr lang="ko-KR" sz="1200"/>
            </a:lvl1pPr>
            <a:extLst/>
          </a:lstStyle>
          <a:p>
            <a:pPr latinLnBrk="1"/>
            <a:fld id="{68F88C59-319B-4332-9A1D-2A62CFCB00D8}" type="datetimeFigureOut">
              <a:rPr lang="en-US" altLang="ko-KR" smtClean="0"/>
              <a:pPr latinLnBrk="1"/>
              <a:t>5/12/2022</a:t>
            </a:fld>
            <a:endParaRPr lang="ko-KR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1">
              <a:defRPr lang="ko-KR" sz="1200"/>
            </a:lvl1pPr>
            <a:extLst/>
          </a:lstStyle>
          <a:p>
            <a:endParaRPr lang="ko-KR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1">
              <a:defRPr lang="ko-KR" sz="1200"/>
            </a:lvl1pPr>
            <a:extLst/>
          </a:lstStyle>
          <a:p>
            <a:fld id="{B16A41B8-7DC3-4DB6-84E4-E105629EAA36}" type="slidenum">
              <a:rPr lang="ko-KR" smtClean="0"/>
              <a:pPr/>
              <a:t>‹#›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0698756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1">
              <a:defRPr lang="ko-KR" sz="1200"/>
            </a:lvl1pPr>
            <a:extLst/>
          </a:lstStyle>
          <a:p>
            <a:endParaRPr lang="ko-KR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1">
              <a:defRPr lang="ko-KR" sz="1200"/>
            </a:lvl1pPr>
            <a:extLst/>
          </a:lstStyle>
          <a:p>
            <a:fld id="{968B300D-05F0-4B43-940D-46DED5A791AD}" type="datetimeFigureOut">
              <a:rPr lang="ko-KR" altLang="en-US"/>
              <a:pPr/>
              <a:t>2022-05-12</a:t>
            </a:fld>
            <a:endParaRPr lang="ko-KR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ko-KR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latinLnBrk="1"/>
            <a:r>
              <a:rPr lang="ko-KR"/>
              <a:t>마스터 텍스트 스타일을 편집합니다</a:t>
            </a:r>
          </a:p>
          <a:p>
            <a:pPr lvl="1" latinLnBrk="1"/>
            <a:r>
              <a:rPr lang="ko-KR"/>
              <a:t>둘째 수준</a:t>
            </a:r>
          </a:p>
          <a:p>
            <a:pPr lvl="2" latinLnBrk="1"/>
            <a:r>
              <a:rPr lang="ko-KR"/>
              <a:t>셋째 수준</a:t>
            </a:r>
          </a:p>
          <a:p>
            <a:pPr lvl="3" latinLnBrk="1"/>
            <a:r>
              <a:rPr lang="ko-KR"/>
              <a:t>넷째 수준</a:t>
            </a:r>
          </a:p>
          <a:p>
            <a:pPr lvl="4" latinLnBrk="1"/>
            <a:r>
              <a:rPr lang="ko-KR"/>
              <a:t>다섯째 수준</a:t>
            </a:r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1">
              <a:defRPr lang="ko-KR" sz="1200"/>
            </a:lvl1pPr>
            <a:extLst/>
          </a:lstStyle>
          <a:p>
            <a:endParaRPr lang="ko-KR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1">
              <a:defRPr lang="ko-KR" sz="1200"/>
            </a:lvl1pPr>
            <a:extLst/>
          </a:lstStyle>
          <a:p>
            <a:fld id="{9B26CD33-4337-4529-948A-94F6960B2374}" type="slidenum">
              <a:rPr/>
              <a:pPr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880799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</a:t>
            </a:fld>
            <a:endParaRPr lang="ko-K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10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4484936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11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468730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12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603361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13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4368091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14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887614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15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681562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16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543670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17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093614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18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846022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19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893654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1151142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20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6591467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21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7316304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22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2289830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23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9631536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24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8813708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25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8154672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26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5138424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27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6125641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28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4727173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29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379062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3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5235158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30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9144688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31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4926452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32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41329212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33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7177621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34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8470766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35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42476177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36</a:t>
            </a:fld>
            <a:endParaRPr lang="ko-KR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4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814900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5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441769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6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637193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7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330267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8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887624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altLang="ko-KR" smtClean="0"/>
              <a:pPr/>
              <a:t>9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474104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altLang="ko-KR" smtClean="0"/>
              <a:pPr/>
              <a:t>5/12/2022</a:t>
            </a:fld>
            <a:endParaRPr kumimoji="0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altLang="ko-KR" smtClean="0"/>
              <a:pPr/>
              <a:t>‹#›</a:t>
            </a:fld>
            <a:endParaRPr kumimoji="0"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39700" y="260648"/>
            <a:ext cx="8752780" cy="796950"/>
          </a:xfrm>
        </p:spPr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ko-KR" altLang="en-US"/>
              <a:t>제목을 입력하십시오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5/12/2022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206084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251520" y="3284984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60462" y="2204864"/>
            <a:ext cx="8732018" cy="936104"/>
          </a:xfrm>
        </p:spPr>
        <p:txBody>
          <a:bodyPr anchor="t">
            <a:normAutofit/>
          </a:bodyPr>
          <a:lstStyle>
            <a:lvl1pPr marL="0" indent="0">
              <a:buNone/>
              <a:defRPr sz="9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내용 입력</a:t>
            </a:r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214184" y="3459480"/>
            <a:ext cx="8678296" cy="1553696"/>
          </a:xfrm>
        </p:spPr>
        <p:txBody>
          <a:bodyPr anchor="t">
            <a:normAutofit/>
          </a:bodyPr>
          <a:lstStyle>
            <a:lvl1pPr algn="l">
              <a:defRPr sz="4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/>
              <a:t>텍스트를 입력하시오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5/12/2022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5/12/2022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15" name="직사각형 14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223791" y="6488397"/>
            <a:ext cx="40397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7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7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7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700" u="sng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en-US" altLang="ko-KR" sz="700" u="sng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251520" y="6534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8172400" y="435067"/>
            <a:ext cx="720080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 userDrawn="1"/>
        </p:nvSpPr>
        <p:spPr>
          <a:xfrm>
            <a:off x="179512" y="6237312"/>
            <a:ext cx="40397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700" dirty="0" err="1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700" dirty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700" dirty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700" u="sng" dirty="0">
                <a:solidFill>
                  <a:srgbClr val="68727E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en-US" altLang="ko-KR" sz="700" u="sng" dirty="0">
              <a:solidFill>
                <a:srgbClr val="68727E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5/12/2022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251520" y="4430336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251520" y="4689070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251520" y="4947804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251520" y="5206538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251520" y="5465272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251520" y="5724006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251520" y="4171602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8172400" y="435067"/>
            <a:ext cx="720080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5/12/2022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251520" y="206084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251520" y="3284984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5/12/2022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251520" y="206084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8824" y="3187576"/>
            <a:ext cx="6357392" cy="144016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5/12/2022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/>
          </p:nvPr>
        </p:nvSpPr>
        <p:spPr>
          <a:xfrm>
            <a:off x="6516216" y="3573016"/>
            <a:ext cx="2627784" cy="279722"/>
          </a:xfrm>
        </p:spPr>
        <p:txBody>
          <a:bodyPr anchor="ctr">
            <a:normAutofit/>
          </a:bodyPr>
          <a:lstStyle>
            <a:lvl1pPr marL="0" indent="0" algn="r">
              <a:buNone/>
              <a:defRPr sz="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8824" y="3424808"/>
            <a:ext cx="7005464" cy="1296144"/>
          </a:xfrm>
        </p:spPr>
        <p:txBody>
          <a:bodyPr anchor="t"/>
          <a:lstStyle>
            <a:lvl1pPr algn="l">
              <a:defRPr sz="4400">
                <a:solidFill>
                  <a:srgbClr val="7E858E"/>
                </a:solidFill>
              </a:defRPr>
            </a:lvl1pPr>
          </a:lstStyle>
          <a:p>
            <a:r>
              <a:rPr lang="ko-KR" altLang="en-US"/>
              <a:t>마스터 제목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093296"/>
            <a:ext cx="2133600" cy="365125"/>
          </a:xfrm>
        </p:spPr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5/12/2022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093296"/>
            <a:ext cx="2895600" cy="365125"/>
          </a:xfrm>
        </p:spPr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093296"/>
            <a:ext cx="2133600" cy="365125"/>
          </a:xfrm>
        </p:spPr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/>
          </p:nvPr>
        </p:nvSpPr>
        <p:spPr>
          <a:xfrm>
            <a:off x="7164288" y="3573016"/>
            <a:ext cx="1838300" cy="288032"/>
          </a:xfrm>
        </p:spPr>
        <p:txBody>
          <a:bodyPr anchor="ctr">
            <a:normAutofit/>
          </a:bodyPr>
          <a:lstStyle>
            <a:lvl1pPr marL="0" indent="0" algn="r">
              <a:buNone/>
              <a:defRPr sz="800" b="1">
                <a:solidFill>
                  <a:srgbClr val="7E858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cxnSp>
        <p:nvCxnSpPr>
          <p:cNvPr id="15" name="직선 연결선 14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8172400" y="435067"/>
            <a:ext cx="720080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7" name="직선 연결선 16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 userDrawn="1"/>
        </p:nvCxnSpPr>
        <p:spPr>
          <a:xfrm>
            <a:off x="251520" y="6534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atinLnBrk="1"/>
            <a:fld id="{F30C84A2-23CF-44F5-B813-5187ED5C7D1C}" type="datetimeFigureOut">
              <a:rPr kumimoji="0" lang="en-US" altLang="ko-KR" sz="1200" smtClean="0">
                <a:solidFill>
                  <a:schemeClr val="tx2"/>
                </a:solidFill>
              </a:rPr>
              <a:pPr latinLnBrk="1"/>
              <a:t>5/12/2022</a:t>
            </a:fld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latinLnBrk="1"/>
            <a:endParaRPr kumimoji="0" lang="ko-KR" sz="1200">
              <a:solidFill>
                <a:schemeClr val="tx2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latinLnBrk="1"/>
            <a:fld id="{F99EC173-99AE-4773-AB25-02E469A13EAE}" type="slidenum">
              <a:rPr kumimoji="0" lang="ko-KR" sz="1200" smtClean="0">
                <a:solidFill>
                  <a:schemeClr val="tx2"/>
                </a:solidFill>
              </a:rPr>
              <a:pPr algn="r" latinLnBrk="1"/>
              <a:t>‹#›</a:t>
            </a:fld>
            <a:endParaRPr kumimoji="0" lang="ko-KR" sz="1200">
              <a:solidFill>
                <a:schemeClr val="tx2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251520" y="4430336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251520" y="4689070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251520" y="4947804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251520" y="5206538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251520" y="5465272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251520" y="5724006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251520" y="4171602"/>
            <a:ext cx="432048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3"/>
          <p:cNvPicPr>
            <a:picLocks noChangeAspect="1" noChangeArrowheads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8172400" y="435067"/>
            <a:ext cx="720080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204912" y="3452168"/>
            <a:ext cx="4318322" cy="351730"/>
          </a:xfrm>
        </p:spPr>
        <p:txBody>
          <a:bodyPr anchor="ctr">
            <a:normAutofit/>
          </a:bodyPr>
          <a:lstStyle>
            <a:lvl1pPr marL="0" indent="0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목차를 입력하십시오</a:t>
            </a:r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198562" y="4182989"/>
            <a:ext cx="1728192" cy="1872207"/>
          </a:xfrm>
        </p:spPr>
        <p:txBody>
          <a:bodyPr>
            <a:normAutofit/>
          </a:bodyPr>
          <a:lstStyle>
            <a:lvl1pPr marL="0" indent="0">
              <a:buNone/>
              <a:defRPr sz="10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1. </a:t>
            </a:r>
            <a:r>
              <a:rPr lang="ko-KR" altLang="en-US"/>
              <a:t>꼭지 제목</a:t>
            </a: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F30C84A2-23CF-44F5-B813-5187ED5C7D1C}" type="datetimeFigureOut">
              <a:rPr lang="en-US" altLang="ko-KR" smtClean="0">
                <a:solidFill>
                  <a:schemeClr val="tx2"/>
                </a:solidFill>
              </a:rPr>
              <a:pPr/>
              <a:t>5/12/2022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>
              <a:solidFill>
                <a:schemeClr val="tx2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F99EC173-99AE-4773-AB25-02E469A13EAE}" type="slidenum">
              <a:rPr lang="en-US" altLang="ko-KR" smtClean="0">
                <a:solidFill>
                  <a:schemeClr val="tx2"/>
                </a:solidFill>
              </a:rPr>
              <a:pPr/>
              <a:t>‹#›</a:t>
            </a:fld>
            <a:endParaRPr lang="ko-KR" altLang="en-US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95" r:id="rId3"/>
    <p:sldLayoutId id="2147483694" r:id="rId4"/>
    <p:sldLayoutId id="2147483693" r:id="rId5"/>
    <p:sldLayoutId id="2147483692" r:id="rId6"/>
    <p:sldLayoutId id="2147483691" r:id="rId7"/>
    <p:sldLayoutId id="2147483696" r:id="rId8"/>
    <p:sldLayoutId id="2147483697" r:id="rId9"/>
    <p:sldLayoutId id="2147483690" r:id="rId10"/>
    <p:sldLayoutId id="2147483689" r:id="rId11"/>
    <p:sldLayoutId id="2147483683" r:id="rId12"/>
    <p:sldLayoutId id="2147483672" r:id="rId13"/>
  </p:sldLayoutIdLst>
  <p:transition>
    <p:fade/>
  </p:transition>
  <p:txStyles>
    <p:titleStyle>
      <a:lvl1pPr algn="ctr" defTabSz="914400" rtl="0" eaLnBrk="1" latinLnBrk="1" hangingPunct="1">
        <a:spcBef>
          <a:spcPct val="0"/>
        </a:spcBef>
        <a:buNone/>
        <a:defRPr sz="3600" b="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07504" y="3429000"/>
            <a:ext cx="655272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300" spc="-150" dirty="0">
                <a:gradFill>
                  <a:gsLst>
                    <a:gs pos="0">
                      <a:srgbClr val="68727E"/>
                    </a:gs>
                    <a:gs pos="50000">
                      <a:srgbClr val="68727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객체지향프로그래밍 </a:t>
            </a:r>
            <a:endParaRPr lang="en-US" altLang="ko-KR" sz="4300" spc="-150" dirty="0">
              <a:gradFill>
                <a:gsLst>
                  <a:gs pos="0">
                    <a:srgbClr val="68727E"/>
                  </a:gs>
                  <a:gs pos="50000">
                    <a:srgbClr val="68727E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4300" spc="-150" dirty="0">
                <a:gradFill>
                  <a:gsLst>
                    <a:gs pos="0">
                      <a:srgbClr val="68727E"/>
                    </a:gs>
                    <a:gs pos="50000">
                      <a:srgbClr val="68727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상속을 이용한 게임 만들기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251520" y="3429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251520" y="6534000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8172400" y="435067"/>
            <a:ext cx="720080" cy="185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6444208" y="6224979"/>
            <a:ext cx="2590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500" b="1" dirty="0">
                <a:gradFill>
                  <a:gsLst>
                    <a:gs pos="0">
                      <a:srgbClr val="68727E"/>
                    </a:gs>
                    <a:gs pos="50000">
                      <a:srgbClr val="68727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ko-KR" altLang="en-US" sz="1500" b="1" dirty="0">
                <a:gradFill>
                  <a:gsLst>
                    <a:gs pos="0">
                      <a:srgbClr val="68727E"/>
                    </a:gs>
                    <a:gs pos="50000">
                      <a:srgbClr val="68727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조 </a:t>
            </a:r>
            <a:r>
              <a:rPr lang="ko-KR" altLang="en-US" sz="1500" b="1">
                <a:gradFill>
                  <a:gsLst>
                    <a:gs pos="0">
                      <a:srgbClr val="68727E"/>
                    </a:gs>
                    <a:gs pos="50000">
                      <a:srgbClr val="68727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신현수 박수연 </a:t>
            </a:r>
            <a:r>
              <a:rPr lang="ko-KR" altLang="en-US" sz="1500" b="1" dirty="0">
                <a:gradFill>
                  <a:gsLst>
                    <a:gs pos="0">
                      <a:srgbClr val="68727E"/>
                    </a:gs>
                    <a:gs pos="50000">
                      <a:srgbClr val="68727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이동현 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flight)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1520" y="1484784"/>
            <a:ext cx="568863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void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texting_selected_shape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switch(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article_shape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case 1: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textSize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(45);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fill(255,255,255);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text("One Fire", article_xx+40, article_yy+50);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case 2: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textSize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(45);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fill(255,255,255);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text("Two Fire", article_xx+40, article_yy+50);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case 3: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textSize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(45);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fill(255,255,255);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text("Three Fire", article_xx+40, article_yy+50);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break;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83CD8E0-B404-664D-30B2-0684BA70E171}"/>
              </a:ext>
            </a:extLst>
          </p:cNvPr>
          <p:cNvGrpSpPr/>
          <p:nvPr/>
        </p:nvGrpSpPr>
        <p:grpSpPr>
          <a:xfrm>
            <a:off x="4788024" y="1571557"/>
            <a:ext cx="5328592" cy="1815882"/>
            <a:chOff x="1403648" y="2711577"/>
            <a:chExt cx="5328592" cy="1815882"/>
          </a:xfrm>
        </p:grpSpPr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494BBA2C-40B1-D34B-5CFC-1CB63B205118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50A2A8C-BC1A-037E-AE09-CB0948893BA2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Texting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selected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shape()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를 </a:t>
              </a:r>
              <a:endParaRPr lang="en-US" altLang="ko-KR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member function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으로 가짐</a:t>
              </a:r>
              <a:endParaRPr lang="en-US" altLang="ko-KR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Texting_selected_shape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()function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은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flight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가 발사한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상태에 따라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서로 다른 텍스트를 출력하는 함수로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argument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갖지 않음</a:t>
              </a:r>
              <a:endParaRPr lang="en-US" altLang="ko-KR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  <a:p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4E9176B-0D6A-F48C-40A0-4F0B3BABD7AC}"/>
              </a:ext>
            </a:extLst>
          </p:cNvPr>
          <p:cNvCxnSpPr>
            <a:cxnSpLocks/>
          </p:cNvCxnSpPr>
          <p:nvPr/>
        </p:nvCxnSpPr>
        <p:spPr>
          <a:xfrm>
            <a:off x="4788024" y="2276872"/>
            <a:ext cx="2880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19203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flight)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2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4E9176B-0D6A-F48C-40A0-4F0B3BABD7AC}"/>
              </a:ext>
            </a:extLst>
          </p:cNvPr>
          <p:cNvCxnSpPr>
            <a:cxnSpLocks/>
          </p:cNvCxnSpPr>
          <p:nvPr/>
        </p:nvCxnSpPr>
        <p:spPr>
          <a:xfrm>
            <a:off x="4788024" y="2276872"/>
            <a:ext cx="2880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A8E50EFD-962E-4940-F748-AD3EF82CA0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628800"/>
            <a:ext cx="5597402" cy="40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1515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flight)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1520" y="1484784"/>
            <a:ext cx="56886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case 4: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textSize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(45);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fill(255,255,255);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text("Lose!", article_xx+40, article_yy+50);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case 5: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textSize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(45);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fill(255,255,255);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text("Draw!", article_xx+40, article_yy+50);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DBDC90-C4B5-4831-91CB-BF950BD8DB3C}"/>
              </a:ext>
            </a:extLst>
          </p:cNvPr>
          <p:cNvSpPr txBox="1"/>
          <p:nvPr/>
        </p:nvSpPr>
        <p:spPr>
          <a:xfrm>
            <a:off x="719572" y="4889020"/>
            <a:ext cx="8100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article_shape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 따라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"One Fire“, ＂Two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Fire“,“Three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Fire＂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로 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각기 다른 텍스트를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flight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위에 출력하고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article_shape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로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4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가 들어오면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“Lose!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5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가 들어오면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“Draw!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출력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21B66C8-34DD-E366-C031-1690301CF9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180" y="1673684"/>
            <a:ext cx="3672408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7729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article)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1520" y="1484784"/>
            <a:ext cx="460851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 article extends user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article( int shape, float damage, float speed, float xx, float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yy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super(shape, xx,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yy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article_damage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damage;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article_speed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speed;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float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article_damage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article_speed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void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move_right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+=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article_speed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62D7D40-C338-FB9E-1255-1490D56CD7C8}"/>
              </a:ext>
            </a:extLst>
          </p:cNvPr>
          <p:cNvGrpSpPr/>
          <p:nvPr/>
        </p:nvGrpSpPr>
        <p:grpSpPr>
          <a:xfrm>
            <a:off x="4716016" y="1535282"/>
            <a:ext cx="5328592" cy="338554"/>
            <a:chOff x="1403648" y="2711577"/>
            <a:chExt cx="5328592" cy="338554"/>
          </a:xfrm>
        </p:grpSpPr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95A661BA-550F-F321-DA2F-F8493E9FC2D3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1159CD0-570F-532F-E154-A10404A6EDAB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게임 속 동적 요소들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article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로 구현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53B5F1E-5879-93CF-E376-0099F169ACFB}"/>
              </a:ext>
            </a:extLst>
          </p:cNvPr>
          <p:cNvGrpSpPr/>
          <p:nvPr/>
        </p:nvGrpSpPr>
        <p:grpSpPr>
          <a:xfrm>
            <a:off x="4716016" y="1842934"/>
            <a:ext cx="5328592" cy="1323439"/>
            <a:chOff x="1403648" y="2711577"/>
            <a:chExt cx="5328592" cy="1323439"/>
          </a:xfrm>
        </p:grpSpPr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BA286927-5561-97BD-7040-635ACF271463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5F590F-7166-679A-ED25-456F65CB095A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class article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은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class user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자식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class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class user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기본적인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정보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(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모양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,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위치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)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member data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상속받고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 speed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와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 damage</a:t>
              </a: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새로운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member data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 갖음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BAB2C27-8027-5B64-1A1D-D62B30430687}"/>
              </a:ext>
            </a:extLst>
          </p:cNvPr>
          <p:cNvSpPr txBox="1"/>
          <p:nvPr/>
        </p:nvSpPr>
        <p:spPr>
          <a:xfrm>
            <a:off x="467544" y="5733256"/>
            <a:ext cx="727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*Class 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article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은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move_left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(),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move_right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(), reset()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과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show()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member function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으로 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가짐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CC01E76-5B24-8E65-6B67-F57B8D144BC0}"/>
              </a:ext>
            </a:extLst>
          </p:cNvPr>
          <p:cNvGrpSpPr/>
          <p:nvPr/>
        </p:nvGrpSpPr>
        <p:grpSpPr>
          <a:xfrm>
            <a:off x="4716016" y="4365104"/>
            <a:ext cx="5256584" cy="1077218"/>
            <a:chOff x="1403648" y="2628895"/>
            <a:chExt cx="5256584" cy="1077218"/>
          </a:xfrm>
        </p:grpSpPr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050E1948-5373-1474-2A42-D5636DBBC509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74D43B2-6513-1EB5-43BB-04977A54A20D}"/>
                </a:ext>
              </a:extLst>
            </p:cNvPr>
            <p:cNvSpPr txBox="1"/>
            <p:nvPr/>
          </p:nvSpPr>
          <p:spPr>
            <a:xfrm>
              <a:off x="1619672" y="2628895"/>
              <a:ext cx="504056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move_right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()function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은 플레이어가 발사한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을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article_speed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속도로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오른쪽으로 움직이는 함수로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argument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갖지 않음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594443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article)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3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A286927-5561-97BD-7040-635ACF271463}"/>
              </a:ext>
            </a:extLst>
          </p:cNvPr>
          <p:cNvCxnSpPr>
            <a:cxnSpLocks/>
          </p:cNvCxnSpPr>
          <p:nvPr/>
        </p:nvCxnSpPr>
        <p:spPr>
          <a:xfrm>
            <a:off x="4716016" y="1974553"/>
            <a:ext cx="2880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BA833258-F875-01D3-ED10-DE55FCFEAB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571907"/>
            <a:ext cx="5688632" cy="343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6794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article)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1520" y="1484784"/>
            <a:ext cx="568863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void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move_left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-=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article_speed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void show( int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player_number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if(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player_number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== 1){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switch(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article_shape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case 1: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image(fire1_right,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article_yy-42);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case 2: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image(fire2_right,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article_yy-42);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case 3: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image(fire3_right,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article_yy-50);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default: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C8449CF-43C4-FEC3-35AD-B79CF0FD1CB0}"/>
              </a:ext>
            </a:extLst>
          </p:cNvPr>
          <p:cNvGrpSpPr/>
          <p:nvPr/>
        </p:nvGrpSpPr>
        <p:grpSpPr>
          <a:xfrm>
            <a:off x="4283968" y="1442759"/>
            <a:ext cx="5256584" cy="830997"/>
            <a:chOff x="1403648" y="2628895"/>
            <a:chExt cx="5256584" cy="830997"/>
          </a:xfrm>
        </p:grpSpPr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A8EA350A-6B51-8F72-2AE1-ABA30F4953A7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EF479F-3F6E-1C73-F5F3-A4DBDA692515}"/>
                </a:ext>
              </a:extLst>
            </p:cNvPr>
            <p:cNvSpPr txBox="1"/>
            <p:nvPr/>
          </p:nvSpPr>
          <p:spPr>
            <a:xfrm>
              <a:off x="1619672" y="2628895"/>
              <a:ext cx="50405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move_left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()function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은 플레이어가 발사한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을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article_speed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속도로 왼쪽으로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움직이는 함수로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argument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갖지 않음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7B33CCB-3B47-A4CA-145D-894D6D0CAB47}"/>
              </a:ext>
            </a:extLst>
          </p:cNvPr>
          <p:cNvGrpSpPr/>
          <p:nvPr/>
        </p:nvGrpSpPr>
        <p:grpSpPr>
          <a:xfrm>
            <a:off x="4283968" y="2644170"/>
            <a:ext cx="5256584" cy="1569660"/>
            <a:chOff x="1403648" y="2628895"/>
            <a:chExt cx="5256584" cy="1569660"/>
          </a:xfrm>
        </p:grpSpPr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6DDF4D93-512E-9782-BBE8-6967D0E98FD9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520FF6-AE39-CCAA-4DE0-6C80AD6B900B}"/>
                </a:ext>
              </a:extLst>
            </p:cNvPr>
            <p:cNvSpPr txBox="1"/>
            <p:nvPr/>
          </p:nvSpPr>
          <p:spPr>
            <a:xfrm>
              <a:off x="1619672" y="2628895"/>
              <a:ext cx="50405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show()function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은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player_number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을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argument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받아서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article_shape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과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player_number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에 따라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fire1_left, fire2_right 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등 각기 다른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argument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이미지를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(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article_xx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, article__yy-42)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위치에 생성함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422363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article)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3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9E950F-0CB1-A9D1-6719-C71EEDC56F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564605"/>
            <a:ext cx="5256584" cy="389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158699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article)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1520" y="1484784"/>
            <a:ext cx="56886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else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switch(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article_shape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case 1: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image(fire1_left, article_xx-100, article_yy-42);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case 2: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image(fire2_left, article_xx-100, article_yy-42);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case 3: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image(fire3_left, article_xx-100, article_yy-50);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default: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1DECC2-81E0-F367-503A-E2ED7F9EF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927" y="4195145"/>
            <a:ext cx="4313294" cy="243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3400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article)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1520" y="1484784"/>
            <a:ext cx="568863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void reset()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if 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&gt; 850)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article_shape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4;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article_speed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350;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else if 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&lt; 350)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article_shape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4;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article_speed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850;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29C87BC-BFE9-356E-2453-8BCF66270250}"/>
              </a:ext>
            </a:extLst>
          </p:cNvPr>
          <p:cNvGrpSpPr/>
          <p:nvPr/>
        </p:nvGrpSpPr>
        <p:grpSpPr>
          <a:xfrm>
            <a:off x="3867175" y="1484784"/>
            <a:ext cx="5256584" cy="1569660"/>
            <a:chOff x="1403648" y="2628895"/>
            <a:chExt cx="5256584" cy="1569660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44F9F879-F5D6-F73F-052D-E72832A30E1E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8E722DE-8E02-8CC9-CCE3-588C01535426}"/>
                </a:ext>
              </a:extLst>
            </p:cNvPr>
            <p:cNvSpPr txBox="1"/>
            <p:nvPr/>
          </p:nvSpPr>
          <p:spPr>
            <a:xfrm>
              <a:off x="1619672" y="2628895"/>
              <a:ext cx="50405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reset()function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은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article_xx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위치가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flight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위치인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850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이나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350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을 넘어서면 원래 자신이 발사된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flight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위치로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reset </a:t>
              </a:r>
              <a:r>
                <a:rPr lang="ko-KR" altLang="en-US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해줌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article_shape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와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article_speed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각각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4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와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0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으로 설정하여 화면상에서 안 보이게 하고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reset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된 장소에서 움직이지 않게 함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98AD8DB-FBBB-3660-07FB-5A23E2C56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744" y="3429000"/>
            <a:ext cx="4381695" cy="2781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865156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setup()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65516" y="1571907"/>
            <a:ext cx="568863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flight flight1, flight2;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 article1, article2;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PImage background, player1, player2, explode;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PImage fire1_right, fire2_right, fire3_right;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PImage fire1_left, fire2_left, fire3_left;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void setup() {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background = loadImage("background.png");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player1 = loadImage("player1.png");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player2 = loadImage("player2.png");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explode = loadImage("explode.png");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fire1_right = loadImage("fire1_right.png");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fire1_left = loadImage("fire1_left.png");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fire2_right = loadImage("fire2_right.png");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fire2_left = loadImage("fire2_left.png");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fire3_right = loadImage("fire3_right.png");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fire3_left = loadImage("fire3_left.png");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size(1200, 720);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endParaRPr lang="en-US" altLang="ko-KR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09F16D8-EFAF-8589-5C41-3A39DBE67B0C}"/>
              </a:ext>
            </a:extLst>
          </p:cNvPr>
          <p:cNvGrpSpPr/>
          <p:nvPr/>
        </p:nvGrpSpPr>
        <p:grpSpPr>
          <a:xfrm>
            <a:off x="4427984" y="1551049"/>
            <a:ext cx="5040560" cy="584775"/>
            <a:chOff x="712879" y="2673919"/>
            <a:chExt cx="5040560" cy="584775"/>
          </a:xfrm>
        </p:grpSpPr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05A9B095-7D19-45B0-A97A-70D32965FF96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32F6F9-F88B-B6E0-3AA6-1996D20F4B14}"/>
                </a:ext>
              </a:extLst>
            </p:cNvPr>
            <p:cNvSpPr txBox="1"/>
            <p:nvPr/>
          </p:nvSpPr>
          <p:spPr>
            <a:xfrm>
              <a:off x="712879" y="2673919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Player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인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flight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객체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attack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을 위한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 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객체 정의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8EAE1CE-B1B0-D600-98C5-C6F68DB55499}"/>
              </a:ext>
            </a:extLst>
          </p:cNvPr>
          <p:cNvGrpSpPr/>
          <p:nvPr/>
        </p:nvGrpSpPr>
        <p:grpSpPr>
          <a:xfrm>
            <a:off x="4420682" y="2089729"/>
            <a:ext cx="5040560" cy="830997"/>
            <a:chOff x="712879" y="2673919"/>
            <a:chExt cx="5040560" cy="830997"/>
          </a:xfrm>
        </p:grpSpPr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DD492F61-5EB9-EC06-32A2-23D0ED47CB60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D64291B-DBB4-D115-50A9-AE54560CABC2}"/>
                </a:ext>
              </a:extLst>
            </p:cNvPr>
            <p:cNvSpPr txBox="1"/>
            <p:nvPr/>
          </p:nvSpPr>
          <p:spPr>
            <a:xfrm>
              <a:off x="712879" y="2673919"/>
              <a:ext cx="50405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UI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위한 이미지 및 스크린 사이즈를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정의</a:t>
              </a:r>
              <a:endParaRPr lang="ko-KR" altLang="en-US" sz="1600" dirty="0"/>
            </a:p>
            <a:p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E3D6E83-C490-A06D-9967-51A6AB2790E4}"/>
              </a:ext>
            </a:extLst>
          </p:cNvPr>
          <p:cNvGrpSpPr/>
          <p:nvPr/>
        </p:nvGrpSpPr>
        <p:grpSpPr>
          <a:xfrm>
            <a:off x="4420682" y="2875347"/>
            <a:ext cx="5040560" cy="338554"/>
            <a:chOff x="712879" y="2673919"/>
            <a:chExt cx="5040560" cy="338554"/>
          </a:xfrm>
        </p:grpSpPr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5D80CD97-4C23-7903-9A92-0817246E0EBD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AE52AF-977D-694B-FFBD-B7D705D461CC}"/>
                </a:ext>
              </a:extLst>
            </p:cNvPr>
            <p:cNvSpPr txBox="1"/>
            <p:nvPr/>
          </p:nvSpPr>
          <p:spPr>
            <a:xfrm>
              <a:off x="712879" y="2673919"/>
              <a:ext cx="50405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EC51C36D-D97A-6149-D602-F0EB86E1FD64}"/>
              </a:ext>
            </a:extLst>
          </p:cNvPr>
          <p:cNvSpPr txBox="1"/>
          <p:nvPr/>
        </p:nvSpPr>
        <p:spPr>
          <a:xfrm>
            <a:off x="4440155" y="2874989"/>
            <a:ext cx="5040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Void setup</a:t>
            </a:r>
            <a:r>
              <a:rPr lang="ko-KR" altLang="en-US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 초기 설정 정보 </a:t>
            </a:r>
            <a:r>
              <a:rPr lang="ko-KR" altLang="en-US" sz="1600" dirty="0" err="1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적어줌</a:t>
            </a:r>
            <a:endParaRPr lang="ko-KR" altLang="en-US" sz="1600" dirty="0">
              <a:solidFill>
                <a:schemeClr val="accent4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7FFC781-5A7D-C544-7BF0-5E35245CFB93}"/>
              </a:ext>
            </a:extLst>
          </p:cNvPr>
          <p:cNvGrpSpPr/>
          <p:nvPr/>
        </p:nvGrpSpPr>
        <p:grpSpPr>
          <a:xfrm>
            <a:off x="4440359" y="3144774"/>
            <a:ext cx="5040560" cy="830997"/>
            <a:chOff x="712879" y="2673919"/>
            <a:chExt cx="5040560" cy="830997"/>
          </a:xfrm>
        </p:grpSpPr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C531677-870D-EEE3-B7D9-5E22D6A07091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7F442B7-735B-1C69-BA28-51784D8AA4A1}"/>
                </a:ext>
              </a:extLst>
            </p:cNvPr>
            <p:cNvSpPr txBox="1"/>
            <p:nvPr/>
          </p:nvSpPr>
          <p:spPr>
            <a:xfrm>
              <a:off x="712879" y="2673919"/>
              <a:ext cx="50405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UI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위한 이미지 및 스크린 사이즈를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로드</a:t>
              </a:r>
              <a:endParaRPr lang="ko-KR" altLang="en-US" sz="1600" dirty="0"/>
            </a:p>
            <a:p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922169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295232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아이디어 구상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5E7AD0B-4C28-17DB-94CB-4C6152A69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823242"/>
            <a:ext cx="5450831" cy="35729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A0B71F5-CA6F-DEDA-8998-E19697FF1BBC}"/>
              </a:ext>
            </a:extLst>
          </p:cNvPr>
          <p:cNvSpPr txBox="1"/>
          <p:nvPr/>
        </p:nvSpPr>
        <p:spPr>
          <a:xfrm>
            <a:off x="240567" y="1684469"/>
            <a:ext cx="864096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처음에는 간단한 가위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바위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보 형식의 게임을 기본 틀로 하여 특별한 요소를 상속을</a:t>
            </a:r>
            <a:endParaRPr lang="en-US" altLang="ko-KR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이용하여 구현하려고 하였으나 </a:t>
            </a:r>
            <a:r>
              <a:rPr lang="ko-KR" altLang="en-US" sz="17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랜덤한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데미지 요소를 가진 랜덤 가위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바위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보 형식의 게임이면 좀 더 재미있는 게임이 될 수 있을 것 같아서 다음과 같은 게임을 만들게 되었습니다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2412645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setup()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4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A898B36-C84A-FC0C-AD17-0E623237C9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571907"/>
            <a:ext cx="4552528" cy="413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753903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633670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setup()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4562" y="1459536"/>
            <a:ext cx="56886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flight1 = new flight(10, 0, 100, 210);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flight2 = new flight(10, 0, 850, 210);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article1 = new article(0, 0, 0, 350, 360); 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article2 = new article(0, 0, 0, 850, 360);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FB42F31-6CC6-C159-2889-1C3CF9F3B727}"/>
              </a:ext>
            </a:extLst>
          </p:cNvPr>
          <p:cNvGrpSpPr/>
          <p:nvPr/>
        </p:nvGrpSpPr>
        <p:grpSpPr>
          <a:xfrm>
            <a:off x="3707904" y="1462637"/>
            <a:ext cx="5040560" cy="584775"/>
            <a:chOff x="712879" y="2673919"/>
            <a:chExt cx="5040560" cy="584775"/>
          </a:xfrm>
        </p:grpSpPr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11FBF5D3-E746-A10A-5A76-B862D5309B29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570651A-378E-9C43-E3FA-BB243141EAF2}"/>
                </a:ext>
              </a:extLst>
            </p:cNvPr>
            <p:cNvSpPr txBox="1"/>
            <p:nvPr/>
          </p:nvSpPr>
          <p:spPr>
            <a:xfrm>
              <a:off x="712879" y="2673919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Player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에 해당하는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flight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객체의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instance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인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fligh1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과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flight2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만듦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617F700-5717-360C-50A2-37D766AA4406}"/>
              </a:ext>
            </a:extLst>
          </p:cNvPr>
          <p:cNvGrpSpPr/>
          <p:nvPr/>
        </p:nvGrpSpPr>
        <p:grpSpPr>
          <a:xfrm>
            <a:off x="3714395" y="2176490"/>
            <a:ext cx="5040560" cy="584775"/>
            <a:chOff x="712879" y="2673919"/>
            <a:chExt cx="5040560" cy="584775"/>
          </a:xfrm>
        </p:grpSpPr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07E6D525-F951-4554-5B1C-8BEB2F51C1D6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162EAA-FF15-994B-BB97-1896067CF138}"/>
                </a:ext>
              </a:extLst>
            </p:cNvPr>
            <p:cNvSpPr txBox="1"/>
            <p:nvPr/>
          </p:nvSpPr>
          <p:spPr>
            <a:xfrm>
              <a:off x="712879" y="2673919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attack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에 해당하는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article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객체의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 instance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인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article1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과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article2 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만듦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993502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setup()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2BE216-CA53-3640-FCA5-AA4A8DB46701}"/>
              </a:ext>
            </a:extLst>
          </p:cNvPr>
          <p:cNvSpPr txBox="1"/>
          <p:nvPr/>
        </p:nvSpPr>
        <p:spPr>
          <a:xfrm>
            <a:off x="4347762" y="254498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</a:br>
            <a:b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</a:b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F865B3D-A3E9-944A-181F-A12FFE2D91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688"/>
          <a:stretch/>
        </p:blipFill>
        <p:spPr>
          <a:xfrm>
            <a:off x="555579" y="1560550"/>
            <a:ext cx="4480113" cy="114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875091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61206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</a:t>
            </a:r>
            <a:r>
              <a:rPr lang="en-US" altLang="ko-KR" sz="2000" spc="300" dirty="0" err="1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compare_damage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65516" y="1484784"/>
            <a:ext cx="646672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void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compare_damage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if( article1.article_xx &lt; article2.article_xx ){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article1.move_right();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article1.show(1);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article2.move_left();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article2.show(2);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else if ( article1.article_damage &lt; article2.article_damage 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article1.article_shape = 4;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article1.article_xx = 350;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article1.article_speed = 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flight1.article_shape = 4;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flight1.flight_hp -= 0.5;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article2.move_left();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article2.show(2);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98C76FD-4651-A67E-57FF-D859516C1969}"/>
              </a:ext>
            </a:extLst>
          </p:cNvPr>
          <p:cNvGrpSpPr/>
          <p:nvPr/>
        </p:nvGrpSpPr>
        <p:grpSpPr>
          <a:xfrm>
            <a:off x="4572000" y="1417629"/>
            <a:ext cx="5328592" cy="584775"/>
            <a:chOff x="1403648" y="2697135"/>
            <a:chExt cx="5328592" cy="584775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88967348-4FA8-2F40-F59C-90F25597C6BA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D6C783-61C3-C1D7-F8C2-C0B078F86DB1}"/>
                </a:ext>
              </a:extLst>
            </p:cNvPr>
            <p:cNvSpPr txBox="1"/>
            <p:nvPr/>
          </p:nvSpPr>
          <p:spPr>
            <a:xfrm>
              <a:off x="1691680" y="2697135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void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compare_damage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에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움직임과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데미지 설정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6253CAC-BC7B-EA0B-69F2-67024C472813}"/>
              </a:ext>
            </a:extLst>
          </p:cNvPr>
          <p:cNvGrpSpPr/>
          <p:nvPr/>
        </p:nvGrpSpPr>
        <p:grpSpPr>
          <a:xfrm>
            <a:off x="4644008" y="2047090"/>
            <a:ext cx="5256584" cy="584775"/>
            <a:chOff x="1475656" y="2697135"/>
            <a:chExt cx="5256584" cy="584775"/>
          </a:xfrm>
        </p:grpSpPr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B3A22D42-9C11-6519-139F-060F5C08335E}"/>
                </a:ext>
              </a:extLst>
            </p:cNvPr>
            <p:cNvCxnSpPr>
              <a:cxnSpLocks/>
            </p:cNvCxnSpPr>
            <p:nvPr/>
          </p:nvCxnSpPr>
          <p:spPr>
            <a:xfrm>
              <a:off x="1475656" y="2697135"/>
              <a:ext cx="216024" cy="1460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81A0505-D63A-48AE-02B7-CE4FBAB2C713}"/>
                </a:ext>
              </a:extLst>
            </p:cNvPr>
            <p:cNvSpPr txBox="1"/>
            <p:nvPr/>
          </p:nvSpPr>
          <p:spPr>
            <a:xfrm>
              <a:off x="1691680" y="2697135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article_xx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통해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각각의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X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위치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비교하여 충돌 구현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7E10E50-9209-6A1A-FAEB-518127C48076}"/>
              </a:ext>
            </a:extLst>
          </p:cNvPr>
          <p:cNvGrpSpPr/>
          <p:nvPr/>
        </p:nvGrpSpPr>
        <p:grpSpPr>
          <a:xfrm>
            <a:off x="4546646" y="2543565"/>
            <a:ext cx="5328592" cy="584775"/>
            <a:chOff x="1403648" y="2697135"/>
            <a:chExt cx="5328592" cy="584775"/>
          </a:xfrm>
        </p:grpSpPr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BDC3B075-4351-F9F3-25FA-F12AA3A13E15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AFB0D74-91FE-0323-F881-343D2B2BDFDA}"/>
                </a:ext>
              </a:extLst>
            </p:cNvPr>
            <p:cNvSpPr txBox="1"/>
            <p:nvPr/>
          </p:nvSpPr>
          <p:spPr>
            <a:xfrm>
              <a:off x="1691680" y="2697135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void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compare_damage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에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움직임과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데미지 설정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591505DF-2C2B-190A-E5EF-2D85DBA2D9B0}"/>
              </a:ext>
            </a:extLst>
          </p:cNvPr>
          <p:cNvSpPr txBox="1"/>
          <p:nvPr/>
        </p:nvSpPr>
        <p:spPr>
          <a:xfrm>
            <a:off x="489693" y="5599906"/>
            <a:ext cx="84387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*</a:t>
            </a:r>
            <a:r>
              <a:rPr lang="ko-KR" altLang="en-US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충돌시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미리 설정된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article_damage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비교하여 승패를 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결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정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HP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변경하고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업데이트</a:t>
            </a:r>
            <a:endParaRPr lang="en-US" altLang="ko-KR" sz="18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5138472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626469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</a:t>
            </a:r>
            <a:r>
              <a:rPr lang="en-US" altLang="ko-KR" sz="2000" spc="300" dirty="0" err="1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compare_damage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5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8DD8F2-1ACF-E154-BD6F-6FCA24F74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607404"/>
            <a:ext cx="5441446" cy="298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4916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61206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</a:t>
            </a:r>
            <a:r>
              <a:rPr lang="en-US" altLang="ko-KR" sz="2000" spc="300" dirty="0" err="1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compare_damage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65516" y="1484784"/>
            <a:ext cx="646672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else if (article1.article_damage &gt; article2.article_damage){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article2.article_shape = 4;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article2.article_xx = 850;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article2.article_speed = 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flight2.article_shape = 4;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flight2.flight_hp -= 0.5;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article1.move_right();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article1.show(1);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else if (article1.article_damage == article2.article_damage)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article1.article_shape = 4;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article1.article_xx = 350;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article1.article_speed = 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flight1.article_shape = 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article2.article_shape = 4;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article2.article_xx = 850;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article2.article_speed = 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flight2.article_shape = 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9632527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60486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</a:t>
            </a:r>
            <a:r>
              <a:rPr lang="en-US" altLang="ko-KR" sz="2000" spc="300" dirty="0" err="1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compare_damage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5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F3369F9-5136-EC3D-8CB0-C72603C17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63" y="1679038"/>
            <a:ext cx="5834419" cy="383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296077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select()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65516" y="1484784"/>
            <a:ext cx="47385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void select()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if(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keyPressed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if(key == 'a')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article1.article_shape = 1;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flight1.article_shape = 1;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article1.article_speed = 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article1.article_damage = random(0, 3);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 else if(key == 's')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article1.article_shape = 2;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flight1.article_shape = 2;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article1.article_speed = 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article1.article_damage = random(-6, 6);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 else if(key == 'd')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article1.article_shape = 3;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flight1.article_shape = 3;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article1.article_speed = 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article1.article_damage = random(-10, 12);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25070DF-9181-F4BC-627F-3D7877606AE1}"/>
              </a:ext>
            </a:extLst>
          </p:cNvPr>
          <p:cNvGrpSpPr/>
          <p:nvPr/>
        </p:nvGrpSpPr>
        <p:grpSpPr>
          <a:xfrm>
            <a:off x="4355976" y="1484784"/>
            <a:ext cx="5328592" cy="584775"/>
            <a:chOff x="1403648" y="2639919"/>
            <a:chExt cx="5328592" cy="584775"/>
          </a:xfrm>
        </p:grpSpPr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ECE95416-0B5F-B0A8-40BC-8941755FC161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EB925A9-60A8-D9E5-F0EA-1262F4378F34}"/>
                </a:ext>
              </a:extLst>
            </p:cNvPr>
            <p:cNvSpPr txBox="1"/>
            <p:nvPr/>
          </p:nvSpPr>
          <p:spPr>
            <a:xfrm>
              <a:off x="1691680" y="2639919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Void select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에는 게임 조작을 위한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keyPressed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정의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1CAF12B-53D1-1069-FD20-802446E1EAEE}"/>
              </a:ext>
            </a:extLst>
          </p:cNvPr>
          <p:cNvGrpSpPr/>
          <p:nvPr/>
        </p:nvGrpSpPr>
        <p:grpSpPr>
          <a:xfrm>
            <a:off x="4355976" y="2016222"/>
            <a:ext cx="5328592" cy="830997"/>
            <a:chOff x="1403648" y="2639919"/>
            <a:chExt cx="5328592" cy="830997"/>
          </a:xfrm>
        </p:grpSpPr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9F67BA1B-3A79-595E-6F75-949E37B8A39A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DC59AD1-27DE-0A7B-A3B9-ADBFC6BBB815}"/>
                </a:ext>
              </a:extLst>
            </p:cNvPr>
            <p:cNvSpPr txBox="1"/>
            <p:nvPr/>
          </p:nvSpPr>
          <p:spPr>
            <a:xfrm>
              <a:off x="1691680" y="2639919"/>
              <a:ext cx="50405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key a,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s, d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이용하여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player1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article_shape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변경하고 </a:t>
              </a:r>
              <a:r>
                <a:rPr lang="ko-KR" altLang="en-US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랜덤한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article_damage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가질 수 있게 함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B2DBC62-47C2-26F9-0016-7F1A32C44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3175379"/>
            <a:ext cx="3436918" cy="266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027080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select()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07BB46-C00F-4715-8E3C-FC8CB74BF52B}"/>
              </a:ext>
            </a:extLst>
          </p:cNvPr>
          <p:cNvSpPr txBox="1"/>
          <p:nvPr/>
        </p:nvSpPr>
        <p:spPr>
          <a:xfrm>
            <a:off x="251520" y="1549189"/>
            <a:ext cx="47385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else if(key == 'j')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article2.article_shape = 1;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flight2.article_shape = 1;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article2.article_speed = 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article2.article_damage = random(0, 3);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 else if(key == 'k')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article2.article_shape = 2;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flight2.article_shape = 2;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article2.article_speed = 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article2.article_damage = random(-6, 6);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 else if(key == 'l')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article2.article_shape = 3;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flight2.article_shape = 3;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article2.article_speed = 5;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article2.article_damage = random(-10, 12);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C2E27C8-0254-9871-FB6B-A86A9668818D}"/>
              </a:ext>
            </a:extLst>
          </p:cNvPr>
          <p:cNvGrpSpPr/>
          <p:nvPr/>
        </p:nvGrpSpPr>
        <p:grpSpPr>
          <a:xfrm>
            <a:off x="4572000" y="1518560"/>
            <a:ext cx="5328592" cy="830997"/>
            <a:chOff x="1403648" y="2639919"/>
            <a:chExt cx="5328592" cy="830997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05F95544-7A79-F341-EAA5-6A05E3824900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0EA68B-91F5-D035-1491-55A1817E4558}"/>
                </a:ext>
              </a:extLst>
            </p:cNvPr>
            <p:cNvSpPr txBox="1"/>
            <p:nvPr/>
          </p:nvSpPr>
          <p:spPr>
            <a:xfrm>
              <a:off x="1691680" y="2639919"/>
              <a:ext cx="50405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key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j,k,l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을 이용하여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player2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article_shape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변경하고 </a:t>
              </a:r>
              <a:r>
                <a:rPr lang="ko-KR" altLang="en-US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랜덤한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article_damage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가질 수 있게 함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45B04BB3-349B-46C4-EA66-FC63271FA8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596" y="2780928"/>
            <a:ext cx="3925888" cy="284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79596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633670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draw()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4562" y="1459536"/>
            <a:ext cx="56886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void draw()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image(background, 0, 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flight1.show(1);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flight2.show(2);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select();</a:t>
            </a:r>
          </a:p>
          <a:p>
            <a:endParaRPr lang="en-US" altLang="ko-KR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compare_damage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flight1.texting_selected_shape();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flight2.texting_selected_shape();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article1.reset();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article2.reset();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endParaRPr lang="en-US" altLang="ko-KR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2BE216-CA53-3640-FCA5-AA4A8DB46701}"/>
              </a:ext>
            </a:extLst>
          </p:cNvPr>
          <p:cNvSpPr txBox="1"/>
          <p:nvPr/>
        </p:nvSpPr>
        <p:spPr>
          <a:xfrm>
            <a:off x="4139952" y="80604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</a:br>
            <a:b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</a:b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7946679-BA82-31AE-37B5-99BB007BE0C9}"/>
              </a:ext>
            </a:extLst>
          </p:cNvPr>
          <p:cNvGrpSpPr/>
          <p:nvPr/>
        </p:nvGrpSpPr>
        <p:grpSpPr>
          <a:xfrm>
            <a:off x="4163784" y="1402028"/>
            <a:ext cx="5328592" cy="338554"/>
            <a:chOff x="1403648" y="2697135"/>
            <a:chExt cx="5328592" cy="338554"/>
          </a:xfrm>
        </p:grpSpPr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F0236522-5F1D-F4BF-D5A3-53929AEA840D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CD39E5-DFEA-17F7-EA06-515E04D2611A}"/>
                </a:ext>
              </a:extLst>
            </p:cNvPr>
            <p:cNvSpPr txBox="1"/>
            <p:nvPr/>
          </p:nvSpPr>
          <p:spPr>
            <a:xfrm>
              <a:off x="1691680" y="2697135"/>
              <a:ext cx="50405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void draw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에 화면에 나올 정보 </a:t>
              </a:r>
              <a:r>
                <a:rPr lang="ko-KR" altLang="en-US" sz="1600" dirty="0" err="1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적어줌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52AC8E9-D025-91CA-932C-F59075FB7D61}"/>
              </a:ext>
            </a:extLst>
          </p:cNvPr>
          <p:cNvGrpSpPr/>
          <p:nvPr/>
        </p:nvGrpSpPr>
        <p:grpSpPr>
          <a:xfrm>
            <a:off x="4197354" y="1755665"/>
            <a:ext cx="5328592" cy="338554"/>
            <a:chOff x="1403648" y="2711577"/>
            <a:chExt cx="5328592" cy="338554"/>
          </a:xfrm>
        </p:grpSpPr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E3AE86BC-7373-D253-0306-005CB5E25569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159A2E0-0CCF-6242-FFD0-1A9CF1BA9CB7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Image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를 통해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background </a:t>
              </a:r>
              <a:r>
                <a:rPr lang="ko-KR" altLang="en-US" sz="1600" dirty="0" err="1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그려줌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9DA1B6B-0025-59DA-E52E-66E777FB96B2}"/>
              </a:ext>
            </a:extLst>
          </p:cNvPr>
          <p:cNvGrpSpPr/>
          <p:nvPr/>
        </p:nvGrpSpPr>
        <p:grpSpPr>
          <a:xfrm>
            <a:off x="4198875" y="2111511"/>
            <a:ext cx="5328592" cy="338554"/>
            <a:chOff x="1403648" y="2711577"/>
            <a:chExt cx="5328592" cy="338554"/>
          </a:xfrm>
        </p:grpSpPr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CD1FA105-BDC5-20B3-37AD-A5518E58B59D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886D8BB-56C4-4AD2-2547-68BBBF05437C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flight.show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(int)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를 통해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player 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및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hp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바 </a:t>
              </a:r>
              <a:r>
                <a:rPr lang="ko-KR" altLang="en-US" sz="1600" dirty="0" err="1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그려줌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9554216F-DCAA-F878-1347-AE134C53ED3A}"/>
              </a:ext>
            </a:extLst>
          </p:cNvPr>
          <p:cNvGrpSpPr/>
          <p:nvPr/>
        </p:nvGrpSpPr>
        <p:grpSpPr>
          <a:xfrm>
            <a:off x="4192792" y="2698172"/>
            <a:ext cx="5328592" cy="338554"/>
            <a:chOff x="1403648" y="2690003"/>
            <a:chExt cx="5328592" cy="338554"/>
          </a:xfrm>
        </p:grpSpPr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BB1C8FD2-013F-C279-7030-443A2DF68E4B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3A9E801-DA36-1669-CB3C-C7E2FD99EB2C}"/>
                </a:ext>
              </a:extLst>
            </p:cNvPr>
            <p:cNvSpPr txBox="1"/>
            <p:nvPr/>
          </p:nvSpPr>
          <p:spPr>
            <a:xfrm>
              <a:off x="1691680" y="2690003"/>
              <a:ext cx="50405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select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을 통해 게임 조작 가능하게 함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BA1F9A6B-6B69-4CE9-74BC-D7A30FAA5010}"/>
              </a:ext>
            </a:extLst>
          </p:cNvPr>
          <p:cNvGrpSpPr/>
          <p:nvPr/>
        </p:nvGrpSpPr>
        <p:grpSpPr>
          <a:xfrm>
            <a:off x="4197354" y="3058212"/>
            <a:ext cx="5328592" cy="584775"/>
            <a:chOff x="1403648" y="2648743"/>
            <a:chExt cx="5328592" cy="584775"/>
          </a:xfrm>
        </p:grpSpPr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D21DA00B-E10A-16A0-AEF4-4A40B62B12D8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1FF05DD-3B87-F6A5-A742-4F7082841B47}"/>
                </a:ext>
              </a:extLst>
            </p:cNvPr>
            <p:cNvSpPr txBox="1"/>
            <p:nvPr/>
          </p:nvSpPr>
          <p:spPr>
            <a:xfrm>
              <a:off x="1691680" y="2648743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compare_damage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통해 데미지를 비교하고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게임의 진행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&amp;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게임 승패가 결정될 수 있게 함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2B860F16-EE40-4395-4AA5-BBFEFA1BBC2D}"/>
              </a:ext>
            </a:extLst>
          </p:cNvPr>
          <p:cNvGrpSpPr/>
          <p:nvPr/>
        </p:nvGrpSpPr>
        <p:grpSpPr>
          <a:xfrm>
            <a:off x="4197660" y="3634276"/>
            <a:ext cx="5328592" cy="584775"/>
            <a:chOff x="1403648" y="2663330"/>
            <a:chExt cx="5328592" cy="584775"/>
          </a:xfrm>
        </p:grpSpPr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E481C910-3B6A-8C09-F0BA-972EB7044340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1623781-4EB3-1C25-449E-3F8DEFF2AA48}"/>
                </a:ext>
              </a:extLst>
            </p:cNvPr>
            <p:cNvSpPr txBox="1"/>
            <p:nvPr/>
          </p:nvSpPr>
          <p:spPr>
            <a:xfrm>
              <a:off x="1691680" y="2663330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flight.texting_selected_shape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통해 게임의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진행상황을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text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 볼 수 있게 함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926291D-4EE6-EF67-CD50-4C907C333CE9}"/>
              </a:ext>
            </a:extLst>
          </p:cNvPr>
          <p:cNvGrpSpPr/>
          <p:nvPr/>
        </p:nvGrpSpPr>
        <p:grpSpPr>
          <a:xfrm>
            <a:off x="4163784" y="4243978"/>
            <a:ext cx="5328592" cy="584775"/>
            <a:chOff x="1403648" y="2663330"/>
            <a:chExt cx="5328592" cy="584775"/>
          </a:xfrm>
        </p:grpSpPr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AA98161D-8A90-F2D2-2A29-772A057F1A66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071FCE4-431A-F07F-637E-A41A9E1F0143}"/>
                </a:ext>
              </a:extLst>
            </p:cNvPr>
            <p:cNvSpPr txBox="1"/>
            <p:nvPr/>
          </p:nvSpPr>
          <p:spPr>
            <a:xfrm>
              <a:off x="1691680" y="2663330"/>
              <a:ext cx="50405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article.reset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을 통해 게임 한 판이 종료되면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다시 게임을 시작할 수 있게 함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396987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22322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게임 설명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A3EEC9-931E-C5AD-CAAB-EC959F524F6B}"/>
              </a:ext>
            </a:extLst>
          </p:cNvPr>
          <p:cNvSpPr txBox="1"/>
          <p:nvPr/>
        </p:nvSpPr>
        <p:spPr>
          <a:xfrm>
            <a:off x="4717189" y="1724030"/>
            <a:ext cx="4211802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1) 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게임은 플레이어 두 명이서 진행합니다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endParaRPr lang="en-US" altLang="ko-KR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2) Player1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은 </a:t>
            </a:r>
            <a:r>
              <a:rPr lang="en-US" altLang="ko-KR" sz="1700" b="1" dirty="0">
                <a:latin typeface="굴림" panose="020B0600000101010101" pitchFamily="50" charset="-127"/>
                <a:ea typeface="굴림" panose="020B0600000101010101" pitchFamily="50" charset="-127"/>
              </a:rPr>
              <a:t>a, s, d 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이용하여 공격할               수 있으며 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Player2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은 </a:t>
            </a:r>
            <a:r>
              <a:rPr lang="en-US" altLang="ko-KR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j, k, l 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을 이용하여 </a:t>
            </a:r>
            <a:endParaRPr lang="en-US" altLang="ko-KR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공격할 수 있습니다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endParaRPr lang="en-US" altLang="ko-KR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3) </a:t>
            </a:r>
            <a:r>
              <a:rPr lang="en-US" altLang="ko-KR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</a:t>
            </a:r>
            <a:r>
              <a:rPr lang="ko-KR" altLang="en-US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번 공격</a:t>
            </a:r>
            <a:r>
              <a:rPr lang="en-US" altLang="ko-KR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(a, j)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은 안전한 데미지  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random(0,3)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을 갖습니다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r>
              <a:rPr lang="en-US" altLang="ko-KR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</a:t>
            </a:r>
            <a:r>
              <a:rPr lang="ko-KR" altLang="en-US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번 공격</a:t>
            </a:r>
            <a:r>
              <a:rPr lang="en-US" altLang="ko-KR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(s, k)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은 조금 위험하지만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리스크가 있는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강한 데미지 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random(-6,6)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을 갖습니다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r>
              <a:rPr lang="en-US" altLang="ko-KR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</a:t>
            </a:r>
            <a:r>
              <a:rPr lang="ko-KR" altLang="en-US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번 공격</a:t>
            </a:r>
            <a:r>
              <a:rPr lang="en-US" altLang="ko-KR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(d, l)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은 많이 위험하지만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리스크가 있는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더욱 강한 데미지 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random(-10,12)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을 갖습니다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b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</a:br>
            <a:b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4)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두 공격이 마주치기 전까지 공격은 </a:t>
            </a:r>
            <a:endParaRPr lang="en-US" altLang="ko-KR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자유롭게 변경 가능하며 변경된 공격은 </a:t>
            </a:r>
            <a:endParaRPr lang="en-US" altLang="ko-KR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즉각 </a:t>
            </a:r>
            <a:r>
              <a:rPr lang="ko-KR" altLang="en-US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상단 </a:t>
            </a:r>
            <a:r>
              <a:rPr lang="en-US" altLang="ko-KR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Text</a:t>
            </a:r>
            <a:r>
              <a:rPr lang="ko-KR" altLang="en-US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에 반영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됩니다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endParaRPr lang="en-US" altLang="ko-KR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656416-2CB1-E6E2-0272-A9C52F304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33" y="1556792"/>
            <a:ext cx="4681853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73374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 void draw() 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2BE216-CA53-3640-FCA5-AA4A8DB46701}"/>
              </a:ext>
            </a:extLst>
          </p:cNvPr>
          <p:cNvSpPr txBox="1"/>
          <p:nvPr/>
        </p:nvSpPr>
        <p:spPr>
          <a:xfrm>
            <a:off x="4347762" y="254498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</a:br>
            <a:b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</a:b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F865B3D-A3E9-944A-181F-A12FFE2D91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3"/>
          <a:stretch/>
        </p:blipFill>
        <p:spPr>
          <a:xfrm>
            <a:off x="467544" y="1571907"/>
            <a:ext cx="4480113" cy="276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22575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32403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OOP diagram</a:t>
            </a:r>
            <a:endParaRPr lang="ko-KR" altLang="en-US" sz="3000" spc="300" dirty="0">
              <a:gradFill>
                <a:gsLst>
                  <a:gs pos="0">
                    <a:srgbClr val="C00000"/>
                  </a:gs>
                  <a:gs pos="100000">
                    <a:srgbClr val="C00000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6569E765-EE36-EA17-C93D-1E47311AC216}"/>
              </a:ext>
            </a:extLst>
          </p:cNvPr>
          <p:cNvGrpSpPr/>
          <p:nvPr/>
        </p:nvGrpSpPr>
        <p:grpSpPr>
          <a:xfrm>
            <a:off x="4051292" y="1823355"/>
            <a:ext cx="4625164" cy="3327927"/>
            <a:chOff x="1309309" y="1840817"/>
            <a:chExt cx="5755621" cy="3843686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B868C4BD-2DD7-2038-324F-CCE0D402AB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28553" y="2681114"/>
              <a:ext cx="1" cy="38784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4C9F0A0-214A-7C2F-C0CC-B7B947BF9F81}"/>
                </a:ext>
              </a:extLst>
            </p:cNvPr>
            <p:cNvSpPr/>
            <p:nvPr/>
          </p:nvSpPr>
          <p:spPr>
            <a:xfrm>
              <a:off x="3617287" y="1840817"/>
              <a:ext cx="1822529" cy="58029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rgbClr val="0070C0"/>
                  </a:solidFill>
                </a:rPr>
                <a:t>class user</a:t>
              </a:r>
              <a:r>
                <a:rPr lang="ko-KR" altLang="en-US" dirty="0">
                  <a:solidFill>
                    <a:srgbClr val="0070C0"/>
                  </a:solidFill>
                </a:rPr>
                <a:t> 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CED8766-0C77-B83B-4E87-3ACB59E7D723}"/>
                </a:ext>
              </a:extLst>
            </p:cNvPr>
            <p:cNvSpPr/>
            <p:nvPr/>
          </p:nvSpPr>
          <p:spPr>
            <a:xfrm>
              <a:off x="2079070" y="3792859"/>
              <a:ext cx="1822529" cy="58029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rgbClr val="0070C0"/>
                  </a:solidFill>
                </a:rPr>
                <a:t>class article</a:t>
              </a:r>
              <a:r>
                <a:rPr lang="ko-KR" altLang="en-US" dirty="0">
                  <a:solidFill>
                    <a:srgbClr val="0070C0"/>
                  </a:solidFill>
                </a:rPr>
                <a:t> 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7716846-DADA-DC93-A2EC-2C24B7AFA98F}"/>
                </a:ext>
              </a:extLst>
            </p:cNvPr>
            <p:cNvSpPr/>
            <p:nvPr/>
          </p:nvSpPr>
          <p:spPr>
            <a:xfrm>
              <a:off x="5242401" y="3782685"/>
              <a:ext cx="1822529" cy="58029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dirty="0">
                  <a:solidFill>
                    <a:srgbClr val="0070C0"/>
                  </a:solidFill>
                </a:rPr>
                <a:t>class flight</a:t>
              </a:r>
              <a:r>
                <a:rPr lang="ko-KR" altLang="en-US" dirty="0">
                  <a:solidFill>
                    <a:srgbClr val="0070C0"/>
                  </a:solidFill>
                </a:rPr>
                <a:t> </a:t>
              </a:r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0A1E1FB8-BB1F-15AE-3FB7-70FAB704E812}"/>
                </a:ext>
              </a:extLst>
            </p:cNvPr>
            <p:cNvSpPr/>
            <p:nvPr/>
          </p:nvSpPr>
          <p:spPr>
            <a:xfrm>
              <a:off x="4384408" y="2452513"/>
              <a:ext cx="288289" cy="228601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13B61AD2-B191-F50B-E49E-8C212E6C8E4C}"/>
                </a:ext>
              </a:extLst>
            </p:cNvPr>
            <p:cNvSpPr/>
            <p:nvPr/>
          </p:nvSpPr>
          <p:spPr>
            <a:xfrm>
              <a:off x="2231199" y="4362977"/>
              <a:ext cx="288289" cy="228601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5DBC7A-22B6-088C-BE9D-7BC4A7FEE769}"/>
                </a:ext>
              </a:extLst>
            </p:cNvPr>
            <p:cNvSpPr/>
            <p:nvPr/>
          </p:nvSpPr>
          <p:spPr>
            <a:xfrm>
              <a:off x="3419872" y="4364851"/>
              <a:ext cx="288289" cy="228601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70149A34-C102-0712-25AA-9568EEAA8A1F}"/>
                </a:ext>
              </a:extLst>
            </p:cNvPr>
            <p:cNvSpPr/>
            <p:nvPr/>
          </p:nvSpPr>
          <p:spPr>
            <a:xfrm>
              <a:off x="6012160" y="4394381"/>
              <a:ext cx="288289" cy="228601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3C2B7DC-36D7-540F-9C69-42EC5A5F4CFC}"/>
                </a:ext>
              </a:extLst>
            </p:cNvPr>
            <p:cNvSpPr/>
            <p:nvPr/>
          </p:nvSpPr>
          <p:spPr>
            <a:xfrm>
              <a:off x="5242401" y="5136769"/>
              <a:ext cx="1822529" cy="41302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flight hp</a:t>
              </a:r>
              <a:endParaRPr lang="ko-KR" altLang="en-US" sz="1600" dirty="0">
                <a:solidFill>
                  <a:schemeClr val="tx1"/>
                </a:solidFill>
              </a:endParaRPr>
            </a:p>
            <a:p>
              <a:pPr algn="ctr"/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3A1BD885-8D98-37DA-5883-6E982090E880}"/>
                </a:ext>
              </a:extLst>
            </p:cNvPr>
            <p:cNvSpPr/>
            <p:nvPr/>
          </p:nvSpPr>
          <p:spPr>
            <a:xfrm>
              <a:off x="3095229" y="5104210"/>
              <a:ext cx="1324705" cy="58029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a</a:t>
              </a:r>
              <a:r>
                <a:rPr lang="ko-KR" altLang="en-US" sz="1600" dirty="0" err="1">
                  <a:solidFill>
                    <a:schemeClr val="tx1"/>
                  </a:solidFill>
                </a:rPr>
                <a:t>rticle</a:t>
              </a:r>
              <a:r>
                <a:rPr lang="ko-KR" altLang="en-US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 err="1">
                  <a:solidFill>
                    <a:schemeClr val="tx1"/>
                  </a:solidFill>
                </a:rPr>
                <a:t>speed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57DF73D-69E9-85B9-1575-3648D34FAC30}"/>
                </a:ext>
              </a:extLst>
            </p:cNvPr>
            <p:cNvSpPr/>
            <p:nvPr/>
          </p:nvSpPr>
          <p:spPr>
            <a:xfrm>
              <a:off x="1309309" y="5104211"/>
              <a:ext cx="1484819" cy="58029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a</a:t>
              </a:r>
              <a:r>
                <a:rPr lang="ko-KR" altLang="en-US" sz="1600" dirty="0" err="1">
                  <a:solidFill>
                    <a:schemeClr val="tx1"/>
                  </a:solidFill>
                </a:rPr>
                <a:t>rticle</a:t>
              </a:r>
              <a:r>
                <a:rPr lang="en-US" altLang="ko-KR" sz="1600" dirty="0">
                  <a:solidFill>
                    <a:schemeClr val="tx1"/>
                  </a:solidFill>
                </a:rPr>
                <a:t> damage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13D28F1-D8BB-F386-5F83-A59BBEA29C52}"/>
                </a:ext>
              </a:extLst>
            </p:cNvPr>
            <p:cNvCxnSpPr>
              <a:cxnSpLocks/>
            </p:cNvCxnSpPr>
            <p:nvPr/>
          </p:nvCxnSpPr>
          <p:spPr>
            <a:xfrm>
              <a:off x="4331135" y="3068960"/>
              <a:ext cx="1753033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49C6A2B7-8E3D-D155-CB50-8D1F90815CC9}"/>
                </a:ext>
              </a:extLst>
            </p:cNvPr>
            <p:cNvCxnSpPr>
              <a:cxnSpLocks/>
            </p:cNvCxnSpPr>
            <p:nvPr/>
          </p:nvCxnSpPr>
          <p:spPr>
            <a:xfrm>
              <a:off x="2990334" y="3068960"/>
              <a:ext cx="13799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5FCB0FB7-0A69-44A7-3834-67CFB95F63EF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>
              <a:off x="2990334" y="3068960"/>
              <a:ext cx="1" cy="7238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0087816-330A-072A-4CAB-050F070D9DEF}"/>
                </a:ext>
              </a:extLst>
            </p:cNvPr>
            <p:cNvCxnSpPr>
              <a:cxnSpLocks/>
            </p:cNvCxnSpPr>
            <p:nvPr/>
          </p:nvCxnSpPr>
          <p:spPr>
            <a:xfrm>
              <a:off x="6100637" y="3039957"/>
              <a:ext cx="1" cy="7238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E97188B7-DF71-2FE8-830E-B52A9E8AC3DD}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 flipH="1">
              <a:off x="2375343" y="4591578"/>
              <a:ext cx="1" cy="5126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EF834CA3-30D2-2A31-A792-D104983DA5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63888" y="4592088"/>
              <a:ext cx="1" cy="5126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BD84327B-FAB0-37AE-F3D9-45D846D808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3665" y="4644559"/>
              <a:ext cx="1" cy="5126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D0BF1E5E-ED19-83E5-638D-C80C59C167A4}"/>
              </a:ext>
            </a:extLst>
          </p:cNvPr>
          <p:cNvSpPr txBox="1"/>
          <p:nvPr/>
        </p:nvSpPr>
        <p:spPr>
          <a:xfrm>
            <a:off x="313381" y="1598342"/>
            <a:ext cx="871296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20000"/>
              </a:lnSpc>
              <a:buAutoNum type="arabicPeriod"/>
            </a:pPr>
            <a:r>
              <a:rPr lang="en-US" altLang="ko-KR" sz="12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“has-a” </a:t>
            </a:r>
          </a:p>
          <a:p>
            <a:pPr marL="228600" indent="-228600">
              <a:lnSpc>
                <a:spcPct val="120000"/>
              </a:lnSpc>
              <a:buAutoNum type="arabicParenBoth"/>
            </a:pPr>
            <a:r>
              <a:rPr lang="en-US" altLang="ko-KR" sz="12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 flight has a </a:t>
            </a:r>
            <a:r>
              <a:rPr lang="en-US" altLang="ko-KR" sz="1200" spc="-20" dirty="0" err="1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flight_hp</a:t>
            </a:r>
            <a:endParaRPr lang="en-US" altLang="ko-KR" sz="1200" spc="-2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20000"/>
              </a:lnSpc>
              <a:buFontTx/>
              <a:buAutoNum type="arabicParenBoth"/>
            </a:pPr>
            <a:r>
              <a:rPr lang="en-US" altLang="ko-KR" sz="12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 flight has a 2D position and an </a:t>
            </a:r>
            <a:r>
              <a:rPr lang="en-US" altLang="ko-KR" sz="1200" spc="-20" dirty="0" err="1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article_shape</a:t>
            </a:r>
            <a:endParaRPr lang="en-US" altLang="ko-KR" sz="1200" spc="-2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20000"/>
              </a:lnSpc>
              <a:buAutoNum type="arabicParenBoth"/>
            </a:pPr>
            <a:r>
              <a:rPr lang="en-US" altLang="ko-KR" sz="12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An article has an </a:t>
            </a:r>
            <a:r>
              <a:rPr lang="en-US" altLang="ko-KR" sz="1200" spc="-20" dirty="0" err="1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article_damage</a:t>
            </a:r>
            <a:r>
              <a:rPr lang="en-US" altLang="ko-KR" sz="12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and an </a:t>
            </a:r>
            <a:r>
              <a:rPr lang="en-US" altLang="ko-KR" sz="1200" spc="-20" dirty="0" err="1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article_speed</a:t>
            </a:r>
            <a:endParaRPr lang="en-US" altLang="ko-KR" sz="1200" spc="-2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20000"/>
              </a:lnSpc>
              <a:buAutoNum type="arabicParenBoth"/>
            </a:pPr>
            <a:r>
              <a:rPr lang="en-US" altLang="ko-KR" sz="12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An article has a 2D position and an </a:t>
            </a:r>
            <a:r>
              <a:rPr lang="en-US" altLang="ko-KR" sz="1200" spc="-20" dirty="0" err="1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article_shape</a:t>
            </a:r>
            <a:endParaRPr lang="en-US" altLang="ko-KR" sz="1200" spc="-2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2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2. “is-a”</a:t>
            </a:r>
          </a:p>
          <a:p>
            <a:pPr marL="228600" indent="-228600">
              <a:lnSpc>
                <a:spcPct val="120000"/>
              </a:lnSpc>
              <a:buAutoNum type="arabicParenBoth"/>
            </a:pPr>
            <a:r>
              <a:rPr lang="en-US" altLang="ko-KR" sz="12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 flight is a user</a:t>
            </a:r>
          </a:p>
          <a:p>
            <a:pPr marL="228600" indent="-228600">
              <a:lnSpc>
                <a:spcPct val="120000"/>
              </a:lnSpc>
              <a:buAutoNum type="arabicParenBoth"/>
            </a:pPr>
            <a:r>
              <a:rPr lang="en-US" altLang="ko-KR" sz="12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An article is a user</a:t>
            </a: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31D5EA51-F9EB-9D5D-43DA-92ACEAB46A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63" y="3690436"/>
            <a:ext cx="3295093" cy="2657333"/>
          </a:xfrm>
          <a:prstGeom prst="rect">
            <a:avLst/>
          </a:prstGeom>
        </p:spPr>
      </p:pic>
      <p:sp>
        <p:nvSpPr>
          <p:cNvPr id="66" name="직사각형 11">
            <a:extLst>
              <a:ext uri="{FF2B5EF4-FFF2-40B4-BE49-F238E27FC236}">
                <a16:creationId xmlns:a16="http://schemas.microsoft.com/office/drawing/2014/main" id="{5998EED6-699D-C1CC-AA2E-D75C8DB883E2}"/>
              </a:ext>
            </a:extLst>
          </p:cNvPr>
          <p:cNvSpPr/>
          <p:nvPr/>
        </p:nvSpPr>
        <p:spPr>
          <a:xfrm>
            <a:off x="7914581" y="4250881"/>
            <a:ext cx="928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“has-a”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7" name="직사각형 11">
            <a:extLst>
              <a:ext uri="{FF2B5EF4-FFF2-40B4-BE49-F238E27FC236}">
                <a16:creationId xmlns:a16="http://schemas.microsoft.com/office/drawing/2014/main" id="{BED1BC86-5CA7-6B2E-308F-CA7898D55AD8}"/>
              </a:ext>
            </a:extLst>
          </p:cNvPr>
          <p:cNvSpPr/>
          <p:nvPr/>
        </p:nvSpPr>
        <p:spPr>
          <a:xfrm>
            <a:off x="4863405" y="4241455"/>
            <a:ext cx="928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“has-a”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8" name="직사각형 29">
            <a:extLst>
              <a:ext uri="{FF2B5EF4-FFF2-40B4-BE49-F238E27FC236}">
                <a16:creationId xmlns:a16="http://schemas.microsoft.com/office/drawing/2014/main" id="{3D5E65F0-0EBE-771A-3F6A-728A99EE10F9}"/>
              </a:ext>
            </a:extLst>
          </p:cNvPr>
          <p:cNvSpPr/>
          <p:nvPr/>
        </p:nvSpPr>
        <p:spPr>
          <a:xfrm>
            <a:off x="6745708" y="2439140"/>
            <a:ext cx="7312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“is-a”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8043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6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32403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영상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KakaoTalk_20220512_214025972">
            <a:hlinkClick r:id="" action="ppaction://media"/>
            <a:extLst>
              <a:ext uri="{FF2B5EF4-FFF2-40B4-BE49-F238E27FC236}">
                <a16:creationId xmlns:a16="http://schemas.microsoft.com/office/drawing/2014/main" id="{B462A4CA-CC7C-4854-B52E-5FAC48DBC3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3609" y="1108926"/>
            <a:ext cx="8716963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131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22322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소감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CFB4C9-2CB7-BBC2-EA02-43511C213CCE}"/>
              </a:ext>
            </a:extLst>
          </p:cNvPr>
          <p:cNvSpPr txBox="1"/>
          <p:nvPr/>
        </p:nvSpPr>
        <p:spPr>
          <a:xfrm>
            <a:off x="251520" y="1519069"/>
            <a:ext cx="86409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신현수</a:t>
            </a:r>
            <a:b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</a:br>
            <a:endParaRPr lang="en-US" altLang="ko-KR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이번에 새로운 조원분들과 함께 게임을 만들면서 기존에 만들던 게임이 아닌 새로운 게임을 만들게 되었습니다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함께 코드를 짜며 파일을 주고 받게 되는데 이 때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가 많은 도움이 되었습니다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파일별로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가 나눠져 있고 각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마다 역할이 정해져 있으니 처음 보는 코드임에도 한 눈에 들어와서 구조 파악이 잘 되었습니다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구조 파악이 잘되니 직접 코드를 짤 때도 기존보다 더 효율적으로 짤 수 있었고 잘못된 부분을 수정할 때도 좋았습니다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그리고 기능을 더 추가할 때도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사용하니 더 편했습니다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이처럼 이번 과제를 통해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의 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확징성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구조적 안정성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가독성이 매우 좋은 것을 느낄 수 있었고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사용하는 것이 협업을 하든 혼자 작업을 하든 모든 방면에서 기존의 방식보다 더 유용한 것을 느낄 수 있었습니다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외에도 이번에 새로운 코드를 짜면서 처음으로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넣어보게 되었고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넣음으로써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game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의 전체적인 완성도가 매우 올라가는 것을 느낄 수 있었습니다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5019336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22322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소감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CFB4C9-2CB7-BBC2-EA02-43511C213CCE}"/>
              </a:ext>
            </a:extLst>
          </p:cNvPr>
          <p:cNvSpPr txBox="1"/>
          <p:nvPr/>
        </p:nvSpPr>
        <p:spPr>
          <a:xfrm>
            <a:off x="251520" y="1519069"/>
            <a:ext cx="84969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박수연</a:t>
            </a:r>
            <a:b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</a:br>
            <a:endParaRPr lang="en-US" altLang="ko-KR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상대적으로 두 조원분들에 비해서 코딩을 못하여 두 분이 주축을 이루어서 코드를 짜서 게임을 만드시고 저는 그 코드를 받아 이해하고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ppt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만드는 식으로 팀플을 진행하였습니다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상속에 대한 개념을 교수님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ppt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통해서 이해하였음에도 불구하고 제가 많은 부분이 부족하다는 것을 다시 한번 느끼게 되었습니다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코드를 보고 그것을 이해하는 것은 할 수 있는데 처음부터 코드를 짜라고 하면 너무 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막막했었는데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이번 과제를 하면서 조원분들이 짜신 코드를 보고 이해하려고 노력하였고 그걸 통해서 많은 것들을 배울 수 있었습니다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또한 제가 많이 부족한 조원이지만 옆에서 많이 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도와주시려고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해주셔서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저도 더 열심히 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해야겠다는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생각을 하게 되었습니다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0605947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22322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소감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302192-157D-5A75-0D99-EE08C64D804F}"/>
              </a:ext>
            </a:extLst>
          </p:cNvPr>
          <p:cNvSpPr txBox="1"/>
          <p:nvPr/>
        </p:nvSpPr>
        <p:spPr>
          <a:xfrm>
            <a:off x="251520" y="1519069"/>
            <a:ext cx="849694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이동현</a:t>
            </a:r>
            <a:b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</a:br>
            <a:b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이번 게임을 만들기위해서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4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주차에 처음 만들었던 게임을 열어보았습니다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배우기 전이라 게임은 함수만으로 구성 되어있었고 파일은 함수마다 분리되어 있었으나 구성을 한 눈에 파악하기 힘들었습니다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반면 이번에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이용하여 만든 게임은 코드를 짜임 있게 만들기 좋았고 구조 파악이 용이 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특히 상속의 개념을 통해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확장할 수 있어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더욱 다양하게 사용해볼 수 있었습니다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이 과정에서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무작정 만들기 보다 미리 계획하고 설계하는 것이 상당히 중요하단 것을 느꼈습니다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프로그램을 공부하다 보면 알고리즘 다이어그램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?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같은 것을 꼭 한 번은 보게 되는데 사실 그렇게 중요하게 느끼지 않아 대충 넘어갔었습니다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하지만 이번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OOP diagram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과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공부하면서 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diagram</a:t>
            </a:r>
            <a:r>
              <a:rPr lang="ko-KR" altLang="en-US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으로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미리 설계해보는 것의 중요성을 느낀 것 같습니다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44298440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295636" y="3212976"/>
            <a:ext cx="6552728" cy="510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ko-KR" altLang="en-US" sz="320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감사합니다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22322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게임 설명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AF441E-3B8C-1C20-7BD0-C052FE1E6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64" y="1596243"/>
            <a:ext cx="4705260" cy="37049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C20CE2-5E83-FE1B-CF17-3A550736A1AD}"/>
              </a:ext>
            </a:extLst>
          </p:cNvPr>
          <p:cNvSpPr txBox="1"/>
          <p:nvPr/>
        </p:nvSpPr>
        <p:spPr>
          <a:xfrm>
            <a:off x="4788024" y="1772816"/>
            <a:ext cx="4176464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5) 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마주치게 된 공격은 각각 입력된 </a:t>
            </a:r>
            <a:endParaRPr lang="en-US" altLang="ko-KR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데미지 값을 갖고 더 작은 값의 데미지를 가진 공격이 지게 됩니다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b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</a:br>
            <a:b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6) 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공격에서 진 플레이어는 상단의 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HP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가 닳게 되고 전부 잃게 되면 해당 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Player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의 우주선이 폭발하며 </a:t>
            </a:r>
            <a:r>
              <a:rPr lang="ko-KR" altLang="en-US" sz="1700" b="1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게임이 종료</a:t>
            </a:r>
            <a:r>
              <a:rPr lang="ko-KR" altLang="en-US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됩니다</a:t>
            </a:r>
            <a:r>
              <a:rPr lang="en-US" altLang="ko-KR" sz="17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sz="17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788636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user)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1520" y="1339807"/>
            <a:ext cx="56886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 user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{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user(int shape, float xx, float </a:t>
            </a:r>
            <a:r>
              <a:rPr lang="en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yy</a:t>
            </a:r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{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article_shape</a:t>
            </a:r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shape;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xx;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article_yy</a:t>
            </a:r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</a:t>
            </a:r>
            <a:r>
              <a:rPr lang="en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yy</a:t>
            </a:r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int </a:t>
            </a:r>
            <a:r>
              <a:rPr lang="en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article_shape</a:t>
            </a:r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float </a:t>
            </a:r>
            <a:r>
              <a:rPr lang="en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en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article_yy</a:t>
            </a:r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;</a:t>
            </a:r>
          </a:p>
          <a:p>
            <a:r>
              <a:rPr lang="en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D3F46A0-DBA2-915E-74CA-AD3C7546E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6057" y="2026896"/>
            <a:ext cx="5162427" cy="357301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D20466A8-E6E1-FFF8-B691-FC7242F86F7D}"/>
              </a:ext>
            </a:extLst>
          </p:cNvPr>
          <p:cNvGrpSpPr/>
          <p:nvPr/>
        </p:nvGrpSpPr>
        <p:grpSpPr>
          <a:xfrm>
            <a:off x="1691680" y="1623180"/>
            <a:ext cx="5328592" cy="338554"/>
            <a:chOff x="1403648" y="2711577"/>
            <a:chExt cx="5328592" cy="338554"/>
          </a:xfrm>
        </p:grpSpPr>
        <p:cxnSp>
          <p:nvCxnSpPr>
            <p:cNvPr id="3" name="직선 화살표 연결선 2">
              <a:extLst>
                <a:ext uri="{FF2B5EF4-FFF2-40B4-BE49-F238E27FC236}">
                  <a16:creationId xmlns:a16="http://schemas.microsoft.com/office/drawing/2014/main" id="{D8895A3A-AB24-7237-8F15-1658E4E9CDE5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D590162-C5E3-5B44-B0F7-A15169EB3DE4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게임을 진행할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user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를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class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로 구현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CA2D2052-9DEB-14ED-F8E8-96AB5FC45C8A}"/>
              </a:ext>
            </a:extLst>
          </p:cNvPr>
          <p:cNvSpPr txBox="1"/>
          <p:nvPr/>
        </p:nvSpPr>
        <p:spPr>
          <a:xfrm>
            <a:off x="489693" y="5599906"/>
            <a:ext cx="65305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*Class user</a:t>
            </a:r>
            <a:r>
              <a:rPr lang="ko-KR" altLang="en-US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는 기본적인 정보</a:t>
            </a:r>
            <a:r>
              <a:rPr lang="en-US" altLang="ko-KR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모양</a:t>
            </a:r>
            <a:r>
              <a:rPr lang="en-US" altLang="ko-KR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</a:t>
            </a:r>
            <a:r>
              <a:rPr lang="ko-KR" altLang="en-US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위치 </a:t>
            </a:r>
            <a:r>
              <a:rPr lang="en-US" altLang="ko-KR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r>
              <a:rPr lang="ko-KR" altLang="en-US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</a:t>
            </a:r>
            <a:r>
              <a:rPr lang="en-US" altLang="ko-KR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member data</a:t>
            </a:r>
            <a:r>
              <a:rPr lang="ko-KR" altLang="en-US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로 갖는 </a:t>
            </a:r>
            <a:r>
              <a:rPr lang="en-US" altLang="ko-KR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</a:t>
            </a:r>
            <a:r>
              <a:rPr lang="ko-KR" altLang="en-US" sz="18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로 정의</a:t>
            </a:r>
            <a:endParaRPr lang="en-US" altLang="ko-KR" sz="18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24819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flight)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51520" y="1484784"/>
            <a:ext cx="568863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class flight extends user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flight(float hp, int shape, float xx, float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yy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super(shape, xx,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yy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flight_hp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hp;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float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flight_hp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void show(int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player_number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fill(255, 255, 255);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switch(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player_number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case 1: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image(player1,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article_yy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if(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flight_hp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== 0)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image(explode, article_xx-150, article_yy-50);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exit();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break;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D6B4409-5F2F-87A7-2936-772044645501}"/>
              </a:ext>
            </a:extLst>
          </p:cNvPr>
          <p:cNvGrpSpPr/>
          <p:nvPr/>
        </p:nvGrpSpPr>
        <p:grpSpPr>
          <a:xfrm>
            <a:off x="5053237" y="1531428"/>
            <a:ext cx="5328592" cy="338554"/>
            <a:chOff x="1403648" y="2711577"/>
            <a:chExt cx="5328592" cy="338554"/>
          </a:xfrm>
        </p:grpSpPr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AC93C30E-43BD-5C11-B3F4-F00E52AB6292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0E8D90F-13E4-4585-05CA-72226ACCD61F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게임 속 정적 요소들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flight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로 구현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6DA52DF-1099-1D43-2BB5-46785A0956E4}"/>
              </a:ext>
            </a:extLst>
          </p:cNvPr>
          <p:cNvGrpSpPr/>
          <p:nvPr/>
        </p:nvGrpSpPr>
        <p:grpSpPr>
          <a:xfrm>
            <a:off x="5053237" y="1841311"/>
            <a:ext cx="5328592" cy="1323439"/>
            <a:chOff x="1403648" y="2711577"/>
            <a:chExt cx="5328592" cy="1323439"/>
          </a:xfrm>
        </p:grpSpPr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1020C1BB-A658-239D-A18A-C90E824988C0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F9C0A00-3AAD-EC29-9DAB-52ACFE25C510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class flight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는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class user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자식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class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class user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 기본적인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정보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(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모양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,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위치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)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member data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상속받고 </a:t>
              </a:r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flight_hp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새로운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member data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 가짐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67FDD55-D476-0A0B-93E2-0A40E5BB5AB3}"/>
              </a:ext>
            </a:extLst>
          </p:cNvPr>
          <p:cNvGrpSpPr/>
          <p:nvPr/>
        </p:nvGrpSpPr>
        <p:grpSpPr>
          <a:xfrm>
            <a:off x="5071291" y="3843868"/>
            <a:ext cx="5328592" cy="338554"/>
            <a:chOff x="1403648" y="2711577"/>
            <a:chExt cx="5328592" cy="338554"/>
          </a:xfrm>
        </p:grpSpPr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A25DDA2B-7EB0-9B7D-B265-4600042A1B05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09FCB43-D681-647A-BC79-7A8DB828670E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Show()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를 </a:t>
              </a:r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member function</a:t>
              </a:r>
              <a:r>
                <a:rPr lang="ko-KR" altLang="en-US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으로 가짐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434FE32-678A-C853-53B7-02972393ED02}"/>
              </a:ext>
            </a:extLst>
          </p:cNvPr>
          <p:cNvGrpSpPr/>
          <p:nvPr/>
        </p:nvGrpSpPr>
        <p:grpSpPr>
          <a:xfrm>
            <a:off x="5071291" y="4157160"/>
            <a:ext cx="5328592" cy="1077218"/>
            <a:chOff x="1403648" y="2711577"/>
            <a:chExt cx="5328592" cy="1077218"/>
          </a:xfrm>
        </p:grpSpPr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46873847-B7FA-18DA-643C-A19141F400A2}"/>
                </a:ext>
              </a:extLst>
            </p:cNvPr>
            <p:cNvCxnSpPr>
              <a:cxnSpLocks/>
            </p:cNvCxnSpPr>
            <p:nvPr/>
          </p:nvCxnSpPr>
          <p:spPr>
            <a:xfrm>
              <a:off x="1403648" y="2843196"/>
              <a:ext cx="2880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A049C18-9BF9-3F9D-3F70-3A85F97B3552}"/>
                </a:ext>
              </a:extLst>
            </p:cNvPr>
            <p:cNvSpPr txBox="1"/>
            <p:nvPr/>
          </p:nvSpPr>
          <p:spPr>
            <a:xfrm>
              <a:off x="1691680" y="2711577"/>
              <a:ext cx="504056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Show()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function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은 플레이어가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조종하는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flight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와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hp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바를 화면에 </a:t>
              </a:r>
              <a:endParaRPr lang="en-US" altLang="ko-KR" sz="1600" dirty="0">
                <a:solidFill>
                  <a:schemeClr val="accent4"/>
                </a:solidFill>
                <a:latin typeface="돋움체" panose="020B0609000101010101" pitchFamily="49" charset="-127"/>
                <a:ea typeface="돋움체" panose="020B0609000101010101" pitchFamily="49" charset="-127"/>
              </a:endParaRPr>
            </a:p>
            <a:p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출력하는 함수로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int type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의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</a:p>
            <a:p>
              <a:r>
                <a:rPr lang="en-US" altLang="ko-KR" sz="1600" dirty="0" err="1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player_number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를 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argument</a:t>
              </a:r>
              <a:r>
                <a:rPr lang="ko-KR" altLang="en-US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로 가짐</a:t>
              </a:r>
              <a:r>
                <a:rPr lang="en-US" altLang="ko-KR" sz="1600" dirty="0">
                  <a:solidFill>
                    <a:schemeClr val="accent4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endParaRPr lang="ko-KR" altLang="en-US" sz="1600" dirty="0">
                <a:solidFill>
                  <a:schemeClr val="accent4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156280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flight)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2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73E6853-C5A7-505A-AB97-A9865B34A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571907"/>
            <a:ext cx="5227773" cy="409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699509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flight)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74CA6D-3A3A-D2DB-7CDA-E682757DFB46}"/>
              </a:ext>
            </a:extLst>
          </p:cNvPr>
          <p:cNvSpPr txBox="1"/>
          <p:nvPr/>
        </p:nvSpPr>
        <p:spPr>
          <a:xfrm>
            <a:off x="215516" y="1413826"/>
            <a:ext cx="568863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case 2: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image(player2,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article_xx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article_yy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if(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flight_hp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== 0)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image(explode, article_xx-150, article_yy-50);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  exit();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default: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  break;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for (int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i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= 0;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i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&lt;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flight_hp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;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i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++)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fill(255, 0, 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  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rect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(article_xx-90+(28*</a:t>
            </a:r>
            <a:r>
              <a:rPr lang="en-US" altLang="ko-KR" sz="160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i</a:t>
            </a:r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), 10, 25, 50);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}</a:t>
            </a:r>
            <a:endParaRPr lang="ko-KR" altLang="en-US" sz="160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429C38-4F1A-0ED2-F014-F25899D01E21}"/>
              </a:ext>
            </a:extLst>
          </p:cNvPr>
          <p:cNvSpPr txBox="1"/>
          <p:nvPr/>
        </p:nvSpPr>
        <p:spPr>
          <a:xfrm>
            <a:off x="762676" y="5011031"/>
            <a:ext cx="81186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</a:t>
            </a:r>
            <a:r>
              <a:rPr lang="ko-KR" altLang="en-US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입력받은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player_number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 따라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player1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player2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중 하나의 이미지가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article_xx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article_yy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의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위치에 생성됨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</a:t>
            </a:r>
            <a:r>
              <a:rPr lang="ko-KR" altLang="en-US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입력받은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player_number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 상관 없이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flight_hp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가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 되면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explode 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이미지를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flight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이미지 위에 덮어서 생성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함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8022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251520" y="332656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51520" y="1340768"/>
            <a:ext cx="8640960" cy="0"/>
          </a:xfrm>
          <a:prstGeom prst="line">
            <a:avLst/>
          </a:prstGeom>
          <a:ln w="3175">
            <a:solidFill>
              <a:srgbClr val="687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9512" y="461805"/>
            <a:ext cx="4248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3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코드 설명</a:t>
            </a:r>
            <a:r>
              <a:rPr lang="en-US" altLang="ko-KR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(class flight)</a:t>
            </a:r>
            <a:r>
              <a:rPr lang="ko-KR" altLang="en-US" sz="2000" spc="300" dirty="0">
                <a:gradFill>
                  <a:gsLst>
                    <a:gs pos="0">
                      <a:srgbClr val="C00000"/>
                    </a:gs>
                    <a:gs pos="100000">
                      <a:srgbClr val="C0000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79512" y="92643"/>
            <a:ext cx="2339976" cy="17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Object-Oriented Programming</a:t>
            </a:r>
            <a:endParaRPr lang="ko-KR" alt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8A254-B721-F056-D99F-24E7AEDB4830}"/>
              </a:ext>
            </a:extLst>
          </p:cNvPr>
          <p:cNvSpPr txBox="1"/>
          <p:nvPr/>
        </p:nvSpPr>
        <p:spPr>
          <a:xfrm>
            <a:off x="215516" y="934928"/>
            <a:ext cx="8712968" cy="3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spc="-2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돋움체" panose="020B0609000101010101" pitchFamily="49" charset="-127"/>
                <a:ea typeface="돋움체" panose="020B0609000101010101" pitchFamily="49" charset="-127"/>
              </a:rPr>
              <a:t>Sprint 2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75BFC6-52E3-E85A-41CA-D0CE7F4EF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71906"/>
            <a:ext cx="5112568" cy="370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29335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d01_밝은나눔">
  <a:themeElements>
    <a:clrScheme name="사용자 지정 4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595959"/>
      </a:folHlink>
    </a:clrScheme>
    <a:fontScheme name="나눔고딕">
      <a:majorFont>
        <a:latin typeface="나눔 고딕"/>
        <a:ea typeface="나눔 고딕"/>
        <a:cs typeface=""/>
      </a:majorFont>
      <a:minorFont>
        <a:latin typeface="나눔 고딕"/>
        <a:ea typeface="나눔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3436</Words>
  <Application>Microsoft Office PowerPoint</Application>
  <PresentationFormat>화면 슬라이드 쇼(4:3)</PresentationFormat>
  <Paragraphs>516</Paragraphs>
  <Slides>36</Slides>
  <Notes>36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3" baseType="lpstr">
      <vt:lpstr>나눔고딕</vt:lpstr>
      <vt:lpstr>Arial</vt:lpstr>
      <vt:lpstr>나눔 고딕</vt:lpstr>
      <vt:lpstr>굴림</vt:lpstr>
      <vt:lpstr>Calibri</vt:lpstr>
      <vt:lpstr>돋움체</vt:lpstr>
      <vt:lpstr>d01_밝은나눔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2011-08-14T07:11:32Z</dcterms:created>
  <dcterms:modified xsi:type="dcterms:W3CDTF">2022-05-12T12:55:45Z</dcterms:modified>
</cp:coreProperties>
</file>

<file path=docProps/thumbnail.jpeg>
</file>